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8" r:id="rId4"/>
    <p:sldId id="269" r:id="rId5"/>
    <p:sldId id="273" r:id="rId6"/>
    <p:sldId id="261" r:id="rId7"/>
    <p:sldId id="262" r:id="rId8"/>
    <p:sldId id="320" r:id="rId9"/>
    <p:sldId id="319" r:id="rId10"/>
    <p:sldId id="297" r:id="rId11"/>
    <p:sldId id="263" r:id="rId12"/>
    <p:sldId id="270" r:id="rId13"/>
    <p:sldId id="265" r:id="rId14"/>
    <p:sldId id="264" r:id="rId15"/>
    <p:sldId id="271" r:id="rId16"/>
    <p:sldId id="272" r:id="rId17"/>
    <p:sldId id="302" r:id="rId18"/>
    <p:sldId id="303" r:id="rId19"/>
    <p:sldId id="304" r:id="rId20"/>
    <p:sldId id="300" r:id="rId21"/>
    <p:sldId id="305" r:id="rId22"/>
    <p:sldId id="278" r:id="rId23"/>
    <p:sldId id="266" r:id="rId24"/>
    <p:sldId id="277" r:id="rId25"/>
    <p:sldId id="306" r:id="rId26"/>
    <p:sldId id="282" r:id="rId27"/>
    <p:sldId id="296" r:id="rId28"/>
    <p:sldId id="307" r:id="rId29"/>
    <p:sldId id="308" r:id="rId30"/>
    <p:sldId id="309" r:id="rId31"/>
    <p:sldId id="290" r:id="rId32"/>
    <p:sldId id="286" r:id="rId33"/>
    <p:sldId id="301" r:id="rId34"/>
    <p:sldId id="287" r:id="rId35"/>
    <p:sldId id="288" r:id="rId36"/>
    <p:sldId id="310" r:id="rId37"/>
    <p:sldId id="311" r:id="rId38"/>
    <p:sldId id="317" r:id="rId39"/>
    <p:sldId id="312" r:id="rId40"/>
    <p:sldId id="318" r:id="rId41"/>
    <p:sldId id="313" r:id="rId42"/>
    <p:sldId id="314" r:id="rId43"/>
    <p:sldId id="315" r:id="rId44"/>
    <p:sldId id="316" r:id="rId45"/>
    <p:sldId id="294" r:id="rId4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414" autoAdjust="0"/>
  </p:normalViewPr>
  <p:slideViewPr>
    <p:cSldViewPr>
      <p:cViewPr varScale="1">
        <p:scale>
          <a:sx n="131" d="100"/>
          <a:sy n="131" d="100"/>
        </p:scale>
        <p:origin x="-103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7214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10/15/2011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emf"/><Relationship Id="rId4" Type="http://schemas.openxmlformats.org/officeDocument/2006/relationships/image" Target="../media/image4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emf"/><Relationship Id="rId4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fsl.cs.uiuc.edu/images/f/fc/SIMPLE.pdf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hyperlink" Target="http://fsl.cs.uiuc.edu/index.php/Special:MatchCOnline" TargetMode="Externa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K and Matching Logic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962400"/>
            <a:ext cx="7239000" cy="2590800"/>
          </a:xfrm>
        </p:spPr>
        <p:txBody>
          <a:bodyPr>
            <a:normAutofit fontScale="92500" lnSpcReduction="10000"/>
          </a:bodyPr>
          <a:lstStyle/>
          <a:p>
            <a:r>
              <a:rPr lang="en-US" dirty="0" err="1" smtClean="0">
                <a:solidFill>
                  <a:schemeClr val="tx1"/>
                </a:solidFill>
              </a:rPr>
              <a:t>Grigore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Rosu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University of Illinois at Urbana-Champaign</a:t>
            </a:r>
          </a:p>
          <a:p>
            <a:endParaRPr lang="en-US" dirty="0" smtClean="0"/>
          </a:p>
          <a:p>
            <a:r>
              <a:rPr lang="en-US" dirty="0" smtClean="0"/>
              <a:t>Joint work with the FSL group at UIUC (USA) and the FMSE group at UAIC (Romania)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- 1971: </a:t>
            </a:r>
            <a:r>
              <a:rPr lang="en-US" dirty="0" err="1" smtClean="0"/>
              <a:t>Denotational</a:t>
            </a:r>
            <a:r>
              <a:rPr lang="en-US" dirty="0" smtClean="0"/>
              <a:t> Semantics -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38400"/>
            <a:ext cx="8458200" cy="41910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Expressive</a:t>
            </a:r>
            <a:r>
              <a:rPr lang="en-US" dirty="0" smtClean="0"/>
              <a:t>, provided enough/appropriate mathematical domains available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E</a:t>
            </a:r>
            <a:r>
              <a:rPr lang="en-US" dirty="0" smtClean="0">
                <a:solidFill>
                  <a:srgbClr val="FF0000"/>
                </a:solidFill>
              </a:rPr>
              <a:t>xecutable</a:t>
            </a:r>
            <a:r>
              <a:rPr lang="en-US" dirty="0" smtClean="0"/>
              <a:t>:</a:t>
            </a:r>
            <a:r>
              <a:rPr lang="en-US" dirty="0" smtClean="0"/>
              <a:t> we can execute/approximate fixed-points</a:t>
            </a:r>
          </a:p>
          <a:p>
            <a:pPr lvl="1"/>
            <a:r>
              <a:rPr lang="en-US" dirty="0" smtClean="0"/>
              <a:t>Although factorial(5) crashes </a:t>
            </a:r>
            <a:r>
              <a:rPr lang="en-US" dirty="0" err="1" smtClean="0"/>
              <a:t>Papaspyrou’s</a:t>
            </a:r>
            <a:r>
              <a:rPr lang="en-US" dirty="0" smtClean="0"/>
              <a:t> C semantics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Modular</a:t>
            </a:r>
            <a:r>
              <a:rPr lang="en-US" dirty="0" smtClean="0"/>
              <a:t>, provided one uses advanced features</a:t>
            </a:r>
          </a:p>
          <a:p>
            <a:pPr lvl="1"/>
            <a:r>
              <a:rPr lang="en-US" dirty="0" smtClean="0"/>
              <a:t>Monads, continuations, resumptions</a:t>
            </a:r>
            <a:endParaRPr lang="en-US" dirty="0" smtClean="0"/>
          </a:p>
          <a:p>
            <a:r>
              <a:rPr lang="en-US" dirty="0" smtClean="0"/>
              <a:t>B</a:t>
            </a:r>
            <a:r>
              <a:rPr lang="en-US" dirty="0" smtClean="0"/>
              <a:t>asis </a:t>
            </a:r>
            <a:r>
              <a:rPr lang="en-US" dirty="0" smtClean="0"/>
              <a:t>for </a:t>
            </a:r>
            <a:r>
              <a:rPr lang="en-US" dirty="0" smtClean="0">
                <a:solidFill>
                  <a:srgbClr val="FF0000"/>
                </a:solidFill>
              </a:rPr>
              <a:t>program verification</a:t>
            </a:r>
          </a:p>
          <a:p>
            <a:pPr lvl="1"/>
            <a:r>
              <a:rPr lang="en-US" dirty="0" smtClean="0"/>
              <a:t>Program = least </a:t>
            </a:r>
            <a:r>
              <a:rPr lang="en-US" dirty="0" smtClean="0"/>
              <a:t>fixed point, so we can use induction</a:t>
            </a:r>
          </a:p>
          <a:p>
            <a:r>
              <a:rPr lang="en-US" dirty="0" smtClean="0"/>
              <a:t>Hard to use and understand; r</a:t>
            </a:r>
            <a:r>
              <a:rPr lang="en-US" dirty="0" smtClean="0"/>
              <a:t>equires expert knowledge; no overwhelming evidence it is practical for verification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1564083"/>
            <a:ext cx="734201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en-US" sz="2700" dirty="0" smtClean="0">
                <a:solidFill>
                  <a:prstClr val="black"/>
                </a:solidFill>
              </a:rPr>
              <a:t>Reasonable trade-offs</a:t>
            </a:r>
            <a:r>
              <a:rPr lang="en-US" sz="2700" dirty="0" smtClean="0">
                <a:solidFill>
                  <a:prstClr val="black"/>
                </a:solidFill>
              </a:rPr>
              <a:t>. “Compiles</a:t>
            </a:r>
            <a:r>
              <a:rPr lang="en-US" sz="2700" dirty="0" smtClean="0">
                <a:solidFill>
                  <a:prstClr val="black"/>
                </a:solidFill>
              </a:rPr>
              <a:t>” programs </a:t>
            </a:r>
            <a:r>
              <a:rPr lang="en-US" sz="2700" dirty="0" smtClean="0">
                <a:solidFill>
                  <a:prstClr val="black"/>
                </a:solidFill>
              </a:rPr>
              <a:t>into</a:t>
            </a:r>
          </a:p>
        </p:txBody>
      </p:sp>
      <p:sp>
        <p:nvSpPr>
          <p:cNvPr id="5" name="Rectangle 4"/>
          <p:cNvSpPr/>
          <p:nvPr/>
        </p:nvSpPr>
        <p:spPr>
          <a:xfrm>
            <a:off x="464457" y="1930569"/>
            <a:ext cx="6674263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en-US" sz="2700" dirty="0" smtClean="0">
                <a:solidFill>
                  <a:prstClr val="black"/>
                </a:solidFill>
              </a:rPr>
              <a:t>mathematical objects, so it can be </a:t>
            </a:r>
            <a:r>
              <a:rPr lang="en-US" sz="2700" i="1" dirty="0" smtClean="0">
                <a:solidFill>
                  <a:prstClr val="black"/>
                </a:solidFill>
              </a:rPr>
              <a:t>in principle</a:t>
            </a:r>
            <a:r>
              <a:rPr lang="en-US" sz="2700" dirty="0" smtClean="0">
                <a:solidFill>
                  <a:prstClr val="black"/>
                </a:solidFill>
              </a:rPr>
              <a:t>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-</a:t>
            </a:r>
            <a:r>
              <a:rPr lang="en-US" dirty="0" smtClean="0"/>
              <a:t> </a:t>
            </a:r>
            <a:r>
              <a:rPr lang="en-US" dirty="0" smtClean="0"/>
              <a:t>1981: </a:t>
            </a:r>
            <a:r>
              <a:rPr lang="en-US" dirty="0" smtClean="0"/>
              <a:t>Operational Semantics -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38400"/>
            <a:ext cx="8686800" cy="40386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Executable</a:t>
            </a:r>
            <a:r>
              <a:rPr lang="en-US" dirty="0" smtClean="0"/>
              <a:t>,</a:t>
            </a:r>
            <a:r>
              <a:rPr lang="en-US" dirty="0" smtClean="0"/>
              <a:t> by its very nature </a:t>
            </a:r>
          </a:p>
          <a:p>
            <a:pPr lvl="1"/>
            <a:r>
              <a:rPr lang="en-US" dirty="0" smtClean="0"/>
              <a:t>A</a:t>
            </a:r>
            <a:r>
              <a:rPr lang="en-US" dirty="0" smtClean="0"/>
              <a:t>lthough </a:t>
            </a:r>
            <a:r>
              <a:rPr lang="en-US" dirty="0" err="1" smtClean="0"/>
              <a:t>Norish’s</a:t>
            </a:r>
            <a:r>
              <a:rPr lang="en-US" dirty="0" smtClean="0"/>
              <a:t> C semantics not executable, evaluation contexts are inefficient, CHAM has no machine support, etc.</a:t>
            </a:r>
            <a:endParaRPr lang="en-US" sz="2400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E</a:t>
            </a:r>
            <a:r>
              <a:rPr lang="en-US" dirty="0" smtClean="0">
                <a:solidFill>
                  <a:srgbClr val="FF0000"/>
                </a:solidFill>
              </a:rPr>
              <a:t>xpressive</a:t>
            </a:r>
            <a:r>
              <a:rPr lang="en-US" dirty="0" smtClean="0"/>
              <a:t> … in </a:t>
            </a:r>
            <a:r>
              <a:rPr lang="en-US" dirty="0" smtClean="0"/>
              <a:t>principle</a:t>
            </a:r>
          </a:p>
          <a:p>
            <a:pPr lvl="1"/>
            <a:r>
              <a:rPr lang="en-US" dirty="0" smtClean="0"/>
              <a:t>Although hard to use both evaluation contexts (for </a:t>
            </a:r>
            <a:r>
              <a:rPr lang="en-US" dirty="0" smtClean="0"/>
              <a:t>call/CC,  </a:t>
            </a:r>
            <a:r>
              <a:rPr lang="en-US" dirty="0" err="1" smtClean="0"/>
              <a:t>longjumps</a:t>
            </a:r>
            <a:r>
              <a:rPr lang="en-US" dirty="0" smtClean="0"/>
              <a:t>,…) and environment-store (for pointers, threads,…)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Modular</a:t>
            </a:r>
            <a:r>
              <a:rPr lang="en-US" dirty="0" smtClean="0"/>
              <a:t>, when one uses</a:t>
            </a:r>
          </a:p>
          <a:p>
            <a:pPr lvl="1"/>
            <a:r>
              <a:rPr lang="en-US" dirty="0" smtClean="0"/>
              <a:t>MSOS ideas for dealing with configuration changes, evaluation contexts ideas for</a:t>
            </a:r>
            <a:r>
              <a:rPr lang="en-US" dirty="0" smtClean="0"/>
              <a:t> control, </a:t>
            </a:r>
            <a:r>
              <a:rPr lang="en-US" dirty="0" smtClean="0"/>
              <a:t>CHAM ideas for concurrency, etc.</a:t>
            </a:r>
            <a:endParaRPr lang="en-US" dirty="0" smtClean="0"/>
          </a:p>
          <a:p>
            <a:r>
              <a:rPr lang="en-US" dirty="0" smtClean="0"/>
              <a:t>Considered “too low </a:t>
            </a:r>
            <a:r>
              <a:rPr lang="en-US" dirty="0" smtClean="0"/>
              <a:t>level</a:t>
            </a:r>
            <a:r>
              <a:rPr lang="en-US" dirty="0" smtClean="0"/>
              <a:t>”, in</a:t>
            </a:r>
            <a:r>
              <a:rPr lang="en-US" dirty="0" smtClean="0"/>
              <a:t>appropriate </a:t>
            </a:r>
            <a:r>
              <a:rPr lang="en-US" dirty="0" smtClean="0"/>
              <a:t>for </a:t>
            </a:r>
            <a:r>
              <a:rPr lang="en-US" dirty="0" smtClean="0"/>
              <a:t>verification</a:t>
            </a:r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457200" y="1564083"/>
            <a:ext cx="701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en-US" sz="2800" dirty="0" smtClean="0"/>
              <a:t>Quite </a:t>
            </a:r>
            <a:r>
              <a:rPr lang="en-US" sz="2800" dirty="0" smtClean="0"/>
              <a:t>intuitive, easy to understand and define.</a:t>
            </a:r>
            <a:endParaRPr lang="en-US" sz="2700" dirty="0" smtClean="0">
              <a:solidFill>
                <a:prstClr val="black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4457" y="1930569"/>
            <a:ext cx="5655907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en-US" sz="2700" dirty="0" smtClean="0">
                <a:solidFill>
                  <a:prstClr val="black"/>
                </a:solidFill>
              </a:rPr>
              <a:t>Requires minimal training and it scales.</a:t>
            </a:r>
            <a:endParaRPr lang="en-US" sz="2700" dirty="0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Towards a Better Semantic Approach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00200"/>
            <a:ext cx="8077200" cy="48768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First, we </a:t>
            </a:r>
            <a:r>
              <a:rPr lang="en-US" dirty="0" smtClean="0"/>
              <a:t>want a semantic framework </a:t>
            </a:r>
            <a:r>
              <a:rPr lang="en-US" dirty="0" smtClean="0"/>
              <a:t>which,      at the same time and uniformly well, is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Expressive</a:t>
            </a:r>
            <a:r>
              <a:rPr lang="en-US" dirty="0" smtClean="0"/>
              <a:t>,</a:t>
            </a:r>
            <a:r>
              <a:rPr lang="en-US" dirty="0" smtClean="0">
                <a:solidFill>
                  <a:srgbClr val="FF0000"/>
                </a:solidFill>
              </a:rPr>
              <a:t> Executable</a:t>
            </a:r>
            <a:r>
              <a:rPr lang="en-US" dirty="0" smtClean="0"/>
              <a:t>,</a:t>
            </a:r>
            <a:r>
              <a:rPr lang="en-US" dirty="0" smtClean="0">
                <a:solidFill>
                  <a:srgbClr val="FF0000"/>
                </a:solidFill>
              </a:rPr>
              <a:t> Modular</a:t>
            </a:r>
            <a:r>
              <a:rPr lang="en-US" dirty="0" smtClean="0"/>
              <a:t>, and</a:t>
            </a:r>
          </a:p>
          <a:p>
            <a:pPr lvl="1"/>
            <a:r>
              <a:rPr lang="en-US" dirty="0" smtClean="0"/>
              <a:t>Suitable </a:t>
            </a:r>
            <a:r>
              <a:rPr lang="en-US" dirty="0" smtClean="0"/>
              <a:t>for </a:t>
            </a:r>
            <a:r>
              <a:rPr lang="en-US" dirty="0" smtClean="0">
                <a:solidFill>
                  <a:srgbClr val="FF0000"/>
                </a:solidFill>
              </a:rPr>
              <a:t>program </a:t>
            </a:r>
            <a:r>
              <a:rPr lang="en-US" dirty="0" smtClean="0">
                <a:solidFill>
                  <a:srgbClr val="FF0000"/>
                </a:solidFill>
              </a:rPr>
              <a:t>reasoning</a:t>
            </a:r>
          </a:p>
          <a:p>
            <a:r>
              <a:rPr lang="en-US" dirty="0" smtClean="0"/>
              <a:t>Second, we want to develop supporting tools for </a:t>
            </a:r>
          </a:p>
          <a:p>
            <a:pPr lvl="1"/>
            <a:r>
              <a:rPr lang="en-US" dirty="0" smtClean="0"/>
              <a:t>D</a:t>
            </a:r>
            <a:r>
              <a:rPr lang="en-US" dirty="0" smtClean="0"/>
              <a:t>efining formal language semantics, and</a:t>
            </a:r>
          </a:p>
          <a:p>
            <a:pPr lvl="1"/>
            <a:r>
              <a:rPr lang="en-US" dirty="0" smtClean="0"/>
              <a:t>Using the semantics for program verification</a:t>
            </a:r>
          </a:p>
          <a:p>
            <a:pPr lvl="2"/>
            <a:r>
              <a:rPr lang="en-US" dirty="0" smtClean="0"/>
              <a:t>Put an end to having both operational and axiomatic or other semantics to languages.  No more semantics equivalence proofs to be done and maintained!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Starting Point: Rewriting Logic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err="1" smtClean="0"/>
              <a:t>Meseguer</a:t>
            </a:r>
            <a:r>
              <a:rPr lang="en-US" dirty="0" smtClean="0"/>
              <a:t> (late 80s, early 90s)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Expressive</a:t>
            </a:r>
          </a:p>
          <a:p>
            <a:pPr lvl="1"/>
            <a:r>
              <a:rPr lang="en-US" dirty="0" smtClean="0"/>
              <a:t>Any logic can be represented in RL (it is reflective)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Executable</a:t>
            </a:r>
          </a:p>
          <a:p>
            <a:pPr lvl="1"/>
            <a:r>
              <a:rPr lang="en-US" dirty="0" smtClean="0"/>
              <a:t>Quite efficiently; Maude often outperforms SML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Modular</a:t>
            </a:r>
          </a:p>
          <a:p>
            <a:pPr lvl="1"/>
            <a:r>
              <a:rPr lang="en-US" dirty="0" smtClean="0"/>
              <a:t>Allows rules to only “match” what they need</a:t>
            </a:r>
          </a:p>
          <a:p>
            <a:r>
              <a:rPr lang="en-US" dirty="0" smtClean="0"/>
              <a:t>Can </a:t>
            </a:r>
            <a:r>
              <a:rPr lang="en-US" dirty="0" smtClean="0"/>
              <a:t>serve </a:t>
            </a:r>
            <a:r>
              <a:rPr lang="en-US" dirty="0" smtClean="0"/>
              <a:t>as a </a:t>
            </a:r>
            <a:r>
              <a:rPr lang="en-US" dirty="0" smtClean="0"/>
              <a:t>basis for </a:t>
            </a:r>
            <a:r>
              <a:rPr lang="en-US" dirty="0" smtClean="0">
                <a:solidFill>
                  <a:srgbClr val="FF0000"/>
                </a:solidFill>
              </a:rPr>
              <a:t>program reasoning</a:t>
            </a:r>
            <a:endParaRPr lang="en-US" dirty="0" smtClean="0">
              <a:solidFill>
                <a:srgbClr val="FF0000"/>
              </a:solidFill>
            </a:endParaRPr>
          </a:p>
          <a:p>
            <a:pPr lvl="1"/>
            <a:r>
              <a:rPr lang="en-US" dirty="0" smtClean="0"/>
              <a:t>Admits initial model semantics, so it is amenable for inductive or fixed-point proofs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Rewriting Logic Semantics Project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800600"/>
          </a:xfrm>
        </p:spPr>
        <p:txBody>
          <a:bodyPr>
            <a:normAutofit/>
          </a:bodyPr>
          <a:lstStyle/>
          <a:p>
            <a:r>
              <a:rPr lang="en-US" dirty="0" smtClean="0"/>
              <a:t>Project started jointly with </a:t>
            </a:r>
            <a:r>
              <a:rPr lang="en-US" dirty="0" err="1" smtClean="0"/>
              <a:t>Meseguer</a:t>
            </a:r>
            <a:r>
              <a:rPr lang="en-US" dirty="0" smtClean="0"/>
              <a:t> in 2003-4</a:t>
            </a:r>
          </a:p>
          <a:p>
            <a:r>
              <a:rPr lang="en-US" dirty="0" smtClean="0"/>
              <a:t>Idea: </a:t>
            </a:r>
            <a:r>
              <a:rPr lang="en-US" dirty="0" smtClean="0">
                <a:solidFill>
                  <a:srgbClr val="FF0000"/>
                </a:solidFill>
              </a:rPr>
              <a:t>Define the semantics of a programming language as a rewrite theory (set of rules)</a:t>
            </a:r>
          </a:p>
          <a:p>
            <a:r>
              <a:rPr lang="en-US" dirty="0" smtClean="0"/>
              <a:t>Showed that most executable semantics approaches can be framed as rewrite logic semantics (Modular/</a:t>
            </a:r>
            <a:r>
              <a:rPr lang="en-US" dirty="0" err="1" smtClean="0"/>
              <a:t>SmallStep</a:t>
            </a:r>
            <a:r>
              <a:rPr lang="en-US" dirty="0" smtClean="0"/>
              <a:t>/</a:t>
            </a:r>
            <a:r>
              <a:rPr lang="en-US" dirty="0" err="1" smtClean="0"/>
              <a:t>BigStep</a:t>
            </a:r>
            <a:r>
              <a:rPr lang="en-US" dirty="0" smtClean="0"/>
              <a:t> SOS, evaluation contexts, continuation-based, etc.)</a:t>
            </a:r>
          </a:p>
          <a:p>
            <a:pPr lvl="1"/>
            <a:r>
              <a:rPr lang="en-US" dirty="0" smtClean="0"/>
              <a:t>But they still had their inherent limitations</a:t>
            </a:r>
          </a:p>
          <a:p>
            <a:r>
              <a:rPr lang="en-US" dirty="0" smtClean="0"/>
              <a:t>Appropriate techniques/methodologies needed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K Framework</a:t>
            </a:r>
            <a:br>
              <a:rPr lang="en-US" dirty="0" smtClean="0"/>
            </a:br>
            <a:r>
              <a:rPr lang="en-US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k-framework.org</a:t>
            </a:r>
            <a:endParaRPr lang="en-US" b="1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A tool-supported rewrite-based framework for defining programming language semantics</a:t>
            </a:r>
          </a:p>
          <a:p>
            <a:r>
              <a:rPr lang="en-US" dirty="0" smtClean="0"/>
              <a:t>Inspired from rewriting logic</a:t>
            </a:r>
          </a:p>
          <a:p>
            <a:r>
              <a:rPr lang="en-US" dirty="0" smtClean="0"/>
              <a:t>Used regularly in teaching</a:t>
            </a:r>
          </a:p>
          <a:p>
            <a:r>
              <a:rPr lang="en-US" dirty="0" smtClean="0"/>
              <a:t>Main ideas:</a:t>
            </a:r>
          </a:p>
          <a:p>
            <a:pPr lvl="1"/>
            <a:r>
              <a:rPr lang="en-US" dirty="0" smtClean="0"/>
              <a:t>Represent program configurations as a potentially </a:t>
            </a:r>
            <a:r>
              <a:rPr lang="en-US" dirty="0" smtClean="0">
                <a:solidFill>
                  <a:srgbClr val="FF0000"/>
                </a:solidFill>
              </a:rPr>
              <a:t>nested structure of cells </a:t>
            </a:r>
            <a:r>
              <a:rPr lang="en-US" dirty="0" smtClean="0"/>
              <a:t>(like in the CHAM)</a:t>
            </a:r>
          </a:p>
          <a:p>
            <a:pPr lvl="1"/>
            <a:r>
              <a:rPr lang="en-US" dirty="0" smtClean="0"/>
              <a:t>Flatten syntax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into special </a:t>
            </a:r>
            <a:r>
              <a:rPr lang="en-US" dirty="0" smtClean="0">
                <a:solidFill>
                  <a:srgbClr val="FF0000"/>
                </a:solidFill>
              </a:rPr>
              <a:t>computational structures </a:t>
            </a:r>
            <a:r>
              <a:rPr lang="en-US" dirty="0" smtClean="0"/>
              <a:t>(like in refocusing for evaluation contexts)</a:t>
            </a:r>
          </a:p>
          <a:p>
            <a:pPr lvl="1"/>
            <a:r>
              <a:rPr lang="en-US" dirty="0" smtClean="0"/>
              <a:t>Define the semantics of each language construct by </a:t>
            </a:r>
            <a:r>
              <a:rPr lang="en-US" dirty="0" smtClean="0">
                <a:solidFill>
                  <a:srgbClr val="FF0000"/>
                </a:solidFill>
              </a:rPr>
              <a:t>semantic rules </a:t>
            </a:r>
            <a:r>
              <a:rPr lang="en-US" dirty="0" smtClean="0"/>
              <a:t>(a small number, typically 1 or 2)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Complete K Definition of </a:t>
            </a:r>
            <a:r>
              <a:rPr lang="en-US" dirty="0" err="1" smtClean="0"/>
              <a:t>KernelC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739781" y="1371600"/>
            <a:ext cx="7658475" cy="5486400"/>
            <a:chOff x="739781" y="1371600"/>
            <a:chExt cx="7658475" cy="54864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739781" y="1371600"/>
              <a:ext cx="1698619" cy="54864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3574288" y="1371600"/>
              <a:ext cx="2293112" cy="5103114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6781800" y="1371600"/>
              <a:ext cx="1616456" cy="499033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Complete K Definition of </a:t>
            </a:r>
            <a:r>
              <a:rPr lang="en-US" dirty="0" err="1" smtClean="0"/>
              <a:t>KernelC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739781" y="1371600"/>
            <a:ext cx="7658475" cy="5486400"/>
            <a:chOff x="739781" y="1371600"/>
            <a:chExt cx="7658475" cy="54864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739781" y="1371600"/>
              <a:ext cx="1698619" cy="54864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3574288" y="1371600"/>
              <a:ext cx="2293112" cy="5103114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6781800" y="1371600"/>
              <a:ext cx="1616456" cy="4990338"/>
            </a:xfrm>
            <a:prstGeom prst="rect">
              <a:avLst/>
            </a:prstGeom>
          </p:spPr>
        </p:pic>
      </p:grpSp>
      <p:grpSp>
        <p:nvGrpSpPr>
          <p:cNvPr id="10" name="Group 9"/>
          <p:cNvGrpSpPr/>
          <p:nvPr/>
        </p:nvGrpSpPr>
        <p:grpSpPr>
          <a:xfrm>
            <a:off x="1124712" y="2590800"/>
            <a:ext cx="6723888" cy="1752600"/>
            <a:chOff x="1124712" y="2590800"/>
            <a:chExt cx="6723888" cy="1752600"/>
          </a:xfrm>
        </p:grpSpPr>
        <p:sp>
          <p:nvSpPr>
            <p:cNvPr id="3" name="Rounded Rectangle 2"/>
            <p:cNvSpPr/>
            <p:nvPr/>
          </p:nvSpPr>
          <p:spPr>
            <a:xfrm>
              <a:off x="1124712" y="2834640"/>
              <a:ext cx="457200" cy="76200"/>
            </a:xfrm>
            <a:prstGeom prst="roundRect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 useBgFill="1">
          <p:nvSpPr>
            <p:cNvPr id="6" name="Rounded Rectangular Callout 5"/>
            <p:cNvSpPr/>
            <p:nvPr/>
          </p:nvSpPr>
          <p:spPr>
            <a:xfrm>
              <a:off x="2362200" y="2590800"/>
              <a:ext cx="5486400" cy="1752600"/>
            </a:xfrm>
            <a:prstGeom prst="wedgeRoundRectCallout">
              <a:avLst>
                <a:gd name="adj1" fmla="val -64169"/>
                <a:gd name="adj2" fmla="val -34179"/>
                <a:gd name="adj3" fmla="val 16667"/>
              </a:avLst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438400" y="2743200"/>
              <a:ext cx="48813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Syntax declared using annotated BNF </a:t>
              </a:r>
              <a:endParaRPr lang="en-US" sz="2400" dirty="0"/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438400" y="3276600"/>
              <a:ext cx="2571750" cy="381000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775200" y="3657600"/>
              <a:ext cx="2921000" cy="381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915700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Complete K Definition of </a:t>
            </a:r>
            <a:r>
              <a:rPr lang="en-US" dirty="0" err="1" smtClean="0"/>
              <a:t>KernelC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739781" y="1371600"/>
            <a:ext cx="7658475" cy="5486400"/>
            <a:chOff x="739781" y="1371600"/>
            <a:chExt cx="7658475" cy="54864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739781" y="1371600"/>
              <a:ext cx="1698619" cy="54864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3574288" y="1371600"/>
              <a:ext cx="2293112" cy="5103114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6781800" y="1371600"/>
              <a:ext cx="1616456" cy="4990338"/>
            </a:xfrm>
            <a:prstGeom prst="rect">
              <a:avLst/>
            </a:prstGeom>
          </p:spPr>
        </p:pic>
      </p:grpSp>
      <p:grpSp>
        <p:nvGrpSpPr>
          <p:cNvPr id="10" name="Group 9"/>
          <p:cNvGrpSpPr/>
          <p:nvPr/>
        </p:nvGrpSpPr>
        <p:grpSpPr>
          <a:xfrm>
            <a:off x="990600" y="1609344"/>
            <a:ext cx="7772400" cy="4562856"/>
            <a:chOff x="990600" y="1609344"/>
            <a:chExt cx="7772400" cy="4562856"/>
          </a:xfrm>
        </p:grpSpPr>
        <p:sp>
          <p:nvSpPr>
            <p:cNvPr id="3" name="Rounded Rectangle 2"/>
            <p:cNvSpPr/>
            <p:nvPr/>
          </p:nvSpPr>
          <p:spPr>
            <a:xfrm>
              <a:off x="3657600" y="1609344"/>
              <a:ext cx="1828800" cy="533400"/>
            </a:xfrm>
            <a:prstGeom prst="roundRect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 useBgFill="1">
          <p:nvSpPr>
            <p:cNvPr id="6" name="Rounded Rectangular Callout 5"/>
            <p:cNvSpPr/>
            <p:nvPr/>
          </p:nvSpPr>
          <p:spPr>
            <a:xfrm>
              <a:off x="990600" y="2590800"/>
              <a:ext cx="7772400" cy="3581400"/>
            </a:xfrm>
            <a:prstGeom prst="wedgeRoundRectCallout">
              <a:avLst>
                <a:gd name="adj1" fmla="val -9319"/>
                <a:gd name="adj2" fmla="val -62325"/>
                <a:gd name="adj3" fmla="val 16667"/>
              </a:avLst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600200" y="2902803"/>
              <a:ext cx="64872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Configuration  given as a nested cell structure.</a:t>
              </a:r>
            </a:p>
            <a:p>
              <a:r>
                <a:rPr lang="en-US" sz="2400" dirty="0" smtClean="0"/>
                <a:t>Leaves can be sets, </a:t>
              </a:r>
              <a:r>
                <a:rPr lang="en-US" sz="2400" dirty="0" err="1" smtClean="0"/>
                <a:t>multisets</a:t>
              </a:r>
              <a:r>
                <a:rPr lang="en-US" sz="2400" dirty="0" smtClean="0"/>
                <a:t>, lists, maps, or syntax</a:t>
              </a:r>
              <a:endParaRPr lang="en-US" sz="2400" dirty="0"/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66800" y="3823716"/>
              <a:ext cx="7528560" cy="21198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234312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Complete K Definition of </a:t>
            </a:r>
            <a:r>
              <a:rPr lang="en-US" dirty="0" err="1" smtClean="0"/>
              <a:t>KernelC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739781" y="1371600"/>
            <a:ext cx="7658475" cy="5486400"/>
            <a:chOff x="739781" y="1371600"/>
            <a:chExt cx="7658475" cy="54864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739781" y="1371600"/>
              <a:ext cx="1698619" cy="54864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3574288" y="1371600"/>
              <a:ext cx="2293112" cy="5103114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6781800" y="1371600"/>
              <a:ext cx="1616456" cy="4990338"/>
            </a:xfrm>
            <a:prstGeom prst="rect">
              <a:avLst/>
            </a:prstGeom>
          </p:spPr>
        </p:pic>
      </p:grpSp>
      <p:grpSp>
        <p:nvGrpSpPr>
          <p:cNvPr id="11" name="Group 10"/>
          <p:cNvGrpSpPr/>
          <p:nvPr/>
        </p:nvGrpSpPr>
        <p:grpSpPr>
          <a:xfrm>
            <a:off x="3749040" y="2788920"/>
            <a:ext cx="5318760" cy="3611880"/>
            <a:chOff x="3749040" y="2788920"/>
            <a:chExt cx="5318760" cy="3611880"/>
          </a:xfrm>
        </p:grpSpPr>
        <p:sp>
          <p:nvSpPr>
            <p:cNvPr id="3" name="Rounded Rectangle 2"/>
            <p:cNvSpPr/>
            <p:nvPr/>
          </p:nvSpPr>
          <p:spPr>
            <a:xfrm>
              <a:off x="3749040" y="2788920"/>
              <a:ext cx="609600" cy="304800"/>
            </a:xfrm>
            <a:prstGeom prst="roundRect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noFill/>
              </a:endParaRPr>
            </a:p>
          </p:txBody>
        </p:sp>
        <p:sp useBgFill="1">
          <p:nvSpPr>
            <p:cNvPr id="6" name="Rounded Rectangular Callout 5"/>
            <p:cNvSpPr/>
            <p:nvPr/>
          </p:nvSpPr>
          <p:spPr>
            <a:xfrm>
              <a:off x="4343400" y="3276600"/>
              <a:ext cx="4724400" cy="3124200"/>
            </a:xfrm>
            <a:prstGeom prst="wedgeRoundRectCallout">
              <a:avLst>
                <a:gd name="adj1" fmla="val -56586"/>
                <a:gd name="adj2" fmla="val -55657"/>
                <a:gd name="adj3" fmla="val 16667"/>
              </a:avLst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570172" y="3505200"/>
              <a:ext cx="43452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Semantic rules given contextually</a:t>
              </a:r>
              <a:endParaRPr lang="en-US" sz="24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572000" y="5486400"/>
              <a:ext cx="418255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latin typeface="Courier New" pitchFamily="49" charset="0"/>
                  <a:cs typeface="Courier New" pitchFamily="49" charset="0"/>
                </a:rPr>
                <a:t>&lt;k&gt; X = V =&gt; V …&lt;/k&gt;</a:t>
              </a:r>
            </a:p>
            <a:p>
              <a:r>
                <a:rPr lang="en-US" b="1" dirty="0" smtClean="0">
                  <a:latin typeface="Courier New" pitchFamily="49" charset="0"/>
                  <a:cs typeface="Courier New" pitchFamily="49" charset="0"/>
                </a:rPr>
                <a:t>&lt;</a:t>
              </a:r>
              <a:r>
                <a:rPr lang="en-US" b="1" dirty="0" err="1" smtClean="0">
                  <a:latin typeface="Courier New" pitchFamily="49" charset="0"/>
                  <a:cs typeface="Courier New" pitchFamily="49" charset="0"/>
                </a:rPr>
                <a:t>env</a:t>
              </a:r>
              <a:r>
                <a:rPr lang="en-US" b="1" dirty="0" smtClean="0">
                  <a:latin typeface="Courier New" pitchFamily="49" charset="0"/>
                  <a:cs typeface="Courier New" pitchFamily="49" charset="0"/>
                </a:rPr>
                <a:t>&gt;… X |-&gt; (_ =&gt; V) …&lt;/</a:t>
              </a:r>
              <a:r>
                <a:rPr lang="en-US" b="1" dirty="0" err="1" smtClean="0">
                  <a:latin typeface="Courier New" pitchFamily="49" charset="0"/>
                  <a:cs typeface="Courier New" pitchFamily="49" charset="0"/>
                </a:rPr>
                <a:t>env</a:t>
              </a:r>
              <a:r>
                <a:rPr lang="en-US" b="1" dirty="0" smtClean="0">
                  <a:latin typeface="Courier New" pitchFamily="49" charset="0"/>
                  <a:cs typeface="Courier New" pitchFamily="49" charset="0"/>
                </a:rPr>
                <a:t>&gt;</a:t>
              </a:r>
              <a:endParaRPr lang="en-US" b="1" dirty="0">
                <a:latin typeface="Courier New" pitchFamily="49" charset="0"/>
                <a:cs typeface="Courier New" pitchFamily="49" charset="0"/>
              </a:endParaRP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209032" y="4038600"/>
              <a:ext cx="2944368" cy="14721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391617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… could it be that, after 40 years of program verification, we still lack the right semantically grounded program verification foundation?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1738" y="5419725"/>
            <a:ext cx="420052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345865" y="4343400"/>
            <a:ext cx="22929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Hoare logic</a:t>
            </a:r>
            <a:endParaRPr 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3581400" y="3240137"/>
            <a:ext cx="2138327" cy="37702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3900" dirty="0" smtClean="0">
                <a:solidFill>
                  <a:srgbClr val="00B0F0"/>
                </a:solidFill>
              </a:rPr>
              <a:t>?</a:t>
            </a:r>
            <a:endParaRPr lang="en-US" sz="239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 Semantics are Useful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686800" cy="4953000"/>
          </a:xfrm>
        </p:spPr>
        <p:txBody>
          <a:bodyPr>
            <a:normAutofit/>
          </a:bodyPr>
          <a:lstStyle/>
          <a:p>
            <a:r>
              <a:rPr lang="en-US" dirty="0" smtClean="0"/>
              <a:t>Executable, help language designers</a:t>
            </a:r>
          </a:p>
          <a:p>
            <a:r>
              <a:rPr lang="en-US" dirty="0" smtClean="0"/>
              <a:t>Make teaching PL concepts hands-on and fun</a:t>
            </a:r>
          </a:p>
          <a:p>
            <a:r>
              <a:rPr lang="en-US" dirty="0" smtClean="0"/>
              <a:t>Currently compiled into</a:t>
            </a:r>
          </a:p>
          <a:p>
            <a:pPr lvl="1"/>
            <a:r>
              <a:rPr lang="en-US" dirty="0" smtClean="0"/>
              <a:t>Maude, for execution, debugging, model checking</a:t>
            </a:r>
          </a:p>
          <a:p>
            <a:pPr lvl="1"/>
            <a:r>
              <a:rPr lang="en-US" dirty="0" smtClean="0"/>
              <a:t>Latex, for human inspection and understanding</a:t>
            </a:r>
          </a:p>
          <a:p>
            <a:r>
              <a:rPr lang="en-US" dirty="0" smtClean="0"/>
              <a:t>Plans to be compiled to</a:t>
            </a:r>
          </a:p>
          <a:p>
            <a:pPr lvl="1"/>
            <a:r>
              <a:rPr lang="en-US" dirty="0" smtClean="0"/>
              <a:t>OCAML, for fast execution</a:t>
            </a:r>
          </a:p>
          <a:p>
            <a:pPr lvl="1"/>
            <a:r>
              <a:rPr lang="en-US" dirty="0" smtClean="0"/>
              <a:t>COQ, for meta-property verification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Medium-Size K Definition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See the semantics of </a:t>
            </a:r>
            <a:r>
              <a:rPr lang="en-US" dirty="0" smtClean="0">
                <a:hlinkClick r:id="rId2"/>
              </a:rPr>
              <a:t>SIMPLE</a:t>
            </a:r>
            <a:r>
              <a:rPr lang="en-US" dirty="0" smtClean="0"/>
              <a:t> on the “K and Matching Logic” page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11651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 Scales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05800" cy="4525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Besides smaller and paradigmatic teaching </a:t>
            </a:r>
          </a:p>
          <a:p>
            <a:pPr>
              <a:buNone/>
            </a:pPr>
            <a:r>
              <a:rPr lang="en-US" dirty="0" smtClean="0"/>
              <a:t>languages, several larger languages were defined</a:t>
            </a:r>
          </a:p>
          <a:p>
            <a:r>
              <a:rPr lang="en-US" dirty="0" smtClean="0"/>
              <a:t>Scheme :  by Pat Meredith</a:t>
            </a:r>
          </a:p>
          <a:p>
            <a:r>
              <a:rPr lang="en-US" dirty="0" smtClean="0"/>
              <a:t>Java 1.4 : by </a:t>
            </a:r>
            <a:r>
              <a:rPr lang="en-US" dirty="0" err="1" smtClean="0"/>
              <a:t>Feng</a:t>
            </a:r>
            <a:r>
              <a:rPr lang="en-US" dirty="0" smtClean="0"/>
              <a:t> Chen</a:t>
            </a:r>
          </a:p>
          <a:p>
            <a:r>
              <a:rPr lang="en-US" dirty="0" err="1" smtClean="0"/>
              <a:t>Verilog</a:t>
            </a:r>
            <a:r>
              <a:rPr lang="en-US" dirty="0" smtClean="0"/>
              <a:t> : by Pat Meredith and Mike </a:t>
            </a:r>
            <a:r>
              <a:rPr lang="en-US" dirty="0" err="1" smtClean="0"/>
              <a:t>Katelman</a:t>
            </a:r>
            <a:endParaRPr lang="en-US" dirty="0" smtClean="0"/>
          </a:p>
          <a:p>
            <a:r>
              <a:rPr lang="en-US" dirty="0" smtClean="0"/>
              <a:t>C : by Chucky Ellison</a:t>
            </a:r>
          </a:p>
          <a:p>
            <a:pPr>
              <a:buNone/>
            </a:pPr>
            <a:r>
              <a:rPr lang="en-US" dirty="0" smtClean="0"/>
              <a:t>etc.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K Configuration of C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2590800"/>
            <a:ext cx="9144000" cy="2651618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5638800" y="5638800"/>
            <a:ext cx="2590800" cy="1069848"/>
          </a:xfrm>
          <a:prstGeom prst="wedgeRoundRectCallout">
            <a:avLst>
              <a:gd name="adj1" fmla="val -57695"/>
              <a:gd name="adj2" fmla="val -10245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75 Cells!</a:t>
            </a:r>
            <a:endParaRPr lang="en-US" sz="4800" dirty="0"/>
          </a:p>
        </p:txBody>
      </p:sp>
      <p:sp>
        <p:nvSpPr>
          <p:cNvPr id="5" name="Rounded Rectangular Callout 4"/>
          <p:cNvSpPr/>
          <p:nvPr/>
        </p:nvSpPr>
        <p:spPr>
          <a:xfrm>
            <a:off x="6019800" y="1444752"/>
            <a:ext cx="2590800" cy="1069848"/>
          </a:xfrm>
          <a:prstGeom prst="wedgeRoundRectCallout">
            <a:avLst>
              <a:gd name="adj1" fmla="val -122608"/>
              <a:gd name="adj2" fmla="val 6952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Heap</a:t>
            </a:r>
            <a:endParaRPr 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Statistics for the C definition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458200" cy="48768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Total number of rules:       </a:t>
            </a:r>
            <a:r>
              <a:rPr lang="en-US" b="1" dirty="0" smtClean="0"/>
              <a:t>~1200</a:t>
            </a:r>
          </a:p>
          <a:p>
            <a:endParaRPr lang="en-US" dirty="0" smtClean="0"/>
          </a:p>
          <a:p>
            <a:r>
              <a:rPr lang="en-US" dirty="0" smtClean="0"/>
              <a:t>Has been tested on thousands of C programs (several benchmarks, including the </a:t>
            </a:r>
            <a:r>
              <a:rPr lang="en-US" dirty="0" err="1" smtClean="0"/>
              <a:t>gcc</a:t>
            </a:r>
            <a:r>
              <a:rPr lang="en-US" dirty="0" smtClean="0"/>
              <a:t> torture test, code from the obfuscated C competition, etc.)</a:t>
            </a:r>
          </a:p>
          <a:p>
            <a:pPr lvl="1"/>
            <a:r>
              <a:rPr lang="en-US" dirty="0"/>
              <a:t>P</a:t>
            </a:r>
            <a:r>
              <a:rPr lang="en-US" dirty="0" smtClean="0"/>
              <a:t>assed </a:t>
            </a:r>
            <a:r>
              <a:rPr lang="en-US" b="1" dirty="0" smtClean="0"/>
              <a:t>99.2%</a:t>
            </a:r>
            <a:r>
              <a:rPr lang="en-US" dirty="0" smtClean="0"/>
              <a:t> so far!</a:t>
            </a:r>
          </a:p>
          <a:p>
            <a:pPr lvl="1"/>
            <a:r>
              <a:rPr lang="en-US" dirty="0" smtClean="0"/>
              <a:t>GCC 4.1.2 passes 99%, ICC 99.4%, Clang 98.3 (no opt.)</a:t>
            </a:r>
          </a:p>
          <a:p>
            <a:r>
              <a:rPr lang="en-US" i="1" dirty="0" smtClean="0"/>
              <a:t>The most complete formal C semantics</a:t>
            </a:r>
          </a:p>
          <a:p>
            <a:r>
              <a:rPr lang="en-US" dirty="0" smtClean="0"/>
              <a:t>Took more than 18 months to define …</a:t>
            </a:r>
          </a:p>
          <a:p>
            <a:pPr lvl="1"/>
            <a:r>
              <a:rPr lang="en-US" dirty="0" smtClean="0"/>
              <a:t>Wouldn’t it be uneconomical to redefine it in each tool?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43000"/>
            <a:ext cx="7772400" cy="5105399"/>
          </a:xfrm>
        </p:spPr>
        <p:txBody>
          <a:bodyPr>
            <a:normAutofit/>
          </a:bodyPr>
          <a:lstStyle/>
          <a:p>
            <a:r>
              <a:rPr lang="en-US" dirty="0" smtClean="0"/>
              <a:t>Matching Logic Verification</a:t>
            </a:r>
            <a:br>
              <a:rPr lang="en-US" dirty="0" smtClean="0"/>
            </a:br>
            <a:r>
              <a:rPr lang="en-US" dirty="0" smtClean="0"/>
              <a:t>=</a:t>
            </a:r>
            <a:br>
              <a:rPr lang="en-US" dirty="0" smtClean="0"/>
            </a:br>
            <a:r>
              <a:rPr lang="en-US" dirty="0" smtClean="0"/>
              <a:t>Rewriting 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(language semantics)</a:t>
            </a:r>
            <a:br>
              <a:rPr lang="en-US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en-US" dirty="0" smtClean="0"/>
              <a:t>+</a:t>
            </a:r>
            <a:br>
              <a:rPr lang="en-US" dirty="0" smtClean="0"/>
            </a:br>
            <a:r>
              <a:rPr lang="en-US" dirty="0" smtClean="0"/>
              <a:t>[FOL] 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(configuration reasoning)</a:t>
            </a:r>
            <a:br>
              <a:rPr lang="en-US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en-US" dirty="0" smtClean="0"/>
              <a:t>+</a:t>
            </a:r>
            <a:br>
              <a:rPr lang="en-US" dirty="0" smtClean="0"/>
            </a:br>
            <a:r>
              <a:rPr lang="en-US" dirty="0" smtClean="0"/>
              <a:t>Proof Rules 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(behavior reasoning)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4474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Matching Logic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 logic for reasoning about configurations</a:t>
            </a:r>
          </a:p>
          <a:p>
            <a:r>
              <a:rPr lang="en-US" dirty="0" smtClean="0"/>
              <a:t>Formulae</a:t>
            </a:r>
          </a:p>
          <a:p>
            <a:pPr lvl="1"/>
            <a:r>
              <a:rPr lang="en-US" dirty="0" smtClean="0"/>
              <a:t>[FOL] over configurations, called </a:t>
            </a:r>
            <a:r>
              <a:rPr lang="en-US" dirty="0" smtClean="0">
                <a:solidFill>
                  <a:srgbClr val="FF0000"/>
                </a:solidFill>
              </a:rPr>
              <a:t>patterns</a:t>
            </a:r>
          </a:p>
          <a:p>
            <a:pPr lvl="1"/>
            <a:r>
              <a:rPr lang="en-US" dirty="0" smtClean="0"/>
              <a:t>Configurations are allowed to contain variables</a:t>
            </a:r>
          </a:p>
          <a:p>
            <a:r>
              <a:rPr lang="en-US" dirty="0" smtClean="0"/>
              <a:t>Models</a:t>
            </a:r>
          </a:p>
          <a:p>
            <a:pPr lvl="1"/>
            <a:r>
              <a:rPr lang="en-US" dirty="0" smtClean="0"/>
              <a:t>Ground configurations</a:t>
            </a:r>
          </a:p>
          <a:p>
            <a:r>
              <a:rPr lang="en-US" dirty="0" smtClean="0"/>
              <a:t>Satisfaction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Matching</a:t>
            </a:r>
            <a:r>
              <a:rPr lang="en-US" dirty="0" smtClean="0"/>
              <a:t> for configurations, plus [FOL] for the rest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 of Patterns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763000" cy="4495800"/>
          </a:xfrm>
        </p:spPr>
        <p:txBody>
          <a:bodyPr>
            <a:normAutofit/>
          </a:bodyPr>
          <a:lstStyle/>
          <a:p>
            <a:r>
              <a:rPr lang="en-US" dirty="0" smtClean="0"/>
              <a:t>x points to sequence </a:t>
            </a:r>
            <a:r>
              <a:rPr lang="en-US" i="1" dirty="0" smtClean="0"/>
              <a:t>A</a:t>
            </a:r>
            <a:r>
              <a:rPr lang="en-US" dirty="0"/>
              <a:t> </a:t>
            </a:r>
            <a:r>
              <a:rPr lang="en-US" dirty="0" smtClean="0"/>
              <a:t>with |</a:t>
            </a:r>
            <a:r>
              <a:rPr lang="en-US" i="1" dirty="0" smtClean="0"/>
              <a:t>A</a:t>
            </a:r>
            <a:r>
              <a:rPr lang="en-US" dirty="0" smtClean="0"/>
              <a:t>|&gt;1, and the reversed sequence rev(</a:t>
            </a:r>
            <a:r>
              <a:rPr lang="en-US" i="1" dirty="0" smtClean="0"/>
              <a:t>A</a:t>
            </a:r>
            <a:r>
              <a:rPr lang="en-US" dirty="0" smtClean="0"/>
              <a:t>) has been output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sz="1600" dirty="0" smtClean="0"/>
          </a:p>
          <a:p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untrusted()</a:t>
            </a:r>
            <a:r>
              <a:rPr lang="en-US" dirty="0" smtClean="0"/>
              <a:t>can only be called from 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trusted()</a:t>
            </a:r>
            <a:endParaRPr lang="en-US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766889"/>
            <a:ext cx="7239000" cy="150031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4791075"/>
            <a:ext cx="6069330" cy="16859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315200" y="3200400"/>
            <a:ext cx="178125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ym typeface="Symbol"/>
              </a:rPr>
              <a:t></a:t>
            </a:r>
            <a:r>
              <a:rPr lang="en-US" sz="3600" i="1" dirty="0" smtClean="0"/>
              <a:t>  </a:t>
            </a: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sz="36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Formally: Configurations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concreteness, assume configurations having the following syntax: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(matching logic works with any configurations)</a:t>
            </a:r>
          </a:p>
          <a:p>
            <a:endParaRPr lang="en-US" sz="1400" dirty="0" smtClean="0"/>
          </a:p>
          <a:p>
            <a:r>
              <a:rPr lang="en-US" dirty="0" smtClean="0"/>
              <a:t>Examples of concrete (ground) configurations: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90650" y="2962275"/>
            <a:ext cx="6229350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" y="5562600"/>
            <a:ext cx="9067800" cy="85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1514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Formally: Patterns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686800" cy="51054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Concrete configurations are already patterns, but very simple ones, ground</a:t>
            </a:r>
          </a:p>
          <a:p>
            <a:r>
              <a:rPr lang="en-US" dirty="0" smtClean="0"/>
              <a:t>Example of more complex pattern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Thus, patterns generalize both terms and [FOL]</a:t>
            </a:r>
          </a:p>
          <a:p>
            <a:r>
              <a:rPr lang="en-US" dirty="0" smtClean="0"/>
              <a:t>Models: concrete configurations + valuations</a:t>
            </a:r>
          </a:p>
          <a:p>
            <a:r>
              <a:rPr lang="en-US" dirty="0" smtClean="0"/>
              <a:t>Satisfaction: matching for patterns, [FOL] for rest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3429000"/>
            <a:ext cx="8686800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609600" y="4343400"/>
            <a:ext cx="5410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086173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Current State-of-the-Art</a:t>
            </a:r>
            <a:br>
              <a:rPr lang="en-US" dirty="0" smtClean="0"/>
            </a:br>
            <a:r>
              <a:rPr lang="en-US" dirty="0" smtClean="0"/>
              <a:t>in Program Analysis and Verification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9530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/>
              <a:t>Consider some programming language, L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Formal semantics of </a:t>
            </a:r>
            <a:r>
              <a:rPr lang="en-US" dirty="0" smtClean="0">
                <a:solidFill>
                  <a:srgbClr val="FF0000"/>
                </a:solidFill>
              </a:rPr>
              <a:t>L?</a:t>
            </a:r>
            <a:endParaRPr lang="en-US" dirty="0" smtClean="0">
              <a:solidFill>
                <a:srgbClr val="FF0000"/>
              </a:solidFill>
            </a:endParaRPr>
          </a:p>
          <a:p>
            <a:pPr lvl="1"/>
            <a:r>
              <a:rPr lang="en-US" dirty="0" smtClean="0"/>
              <a:t>Typically skipped: considered expensive and useless</a:t>
            </a:r>
          </a:p>
          <a:p>
            <a:r>
              <a:rPr lang="en-US" dirty="0" smtClean="0"/>
              <a:t>Model checkers for L</a:t>
            </a:r>
          </a:p>
          <a:p>
            <a:pPr lvl="1"/>
            <a:r>
              <a:rPr lang="en-US" dirty="0" smtClean="0"/>
              <a:t>Based on some </a:t>
            </a:r>
            <a:r>
              <a:rPr lang="en-US" dirty="0" err="1" smtClean="0"/>
              <a:t>adhoc</a:t>
            </a:r>
            <a:r>
              <a:rPr lang="en-US" dirty="0" smtClean="0"/>
              <a:t> encodings/models of L</a:t>
            </a:r>
          </a:p>
          <a:p>
            <a:r>
              <a:rPr lang="en-US" dirty="0" smtClean="0"/>
              <a:t>Program verifiers for L</a:t>
            </a:r>
          </a:p>
          <a:p>
            <a:pPr lvl="1"/>
            <a:r>
              <a:rPr lang="en-US" dirty="0" smtClean="0"/>
              <a:t>Based on some other </a:t>
            </a:r>
            <a:r>
              <a:rPr lang="en-US" dirty="0" err="1" smtClean="0"/>
              <a:t>adhoc</a:t>
            </a:r>
            <a:r>
              <a:rPr lang="en-US" dirty="0" smtClean="0"/>
              <a:t> encodings/models of L</a:t>
            </a:r>
          </a:p>
          <a:p>
            <a:r>
              <a:rPr lang="en-US" dirty="0" smtClean="0"/>
              <a:t>Runtime verifiers for L</a:t>
            </a:r>
          </a:p>
          <a:p>
            <a:pPr lvl="1"/>
            <a:r>
              <a:rPr lang="en-US" dirty="0" smtClean="0"/>
              <a:t>Based on yet another </a:t>
            </a:r>
            <a:r>
              <a:rPr lang="en-US" dirty="0" err="1" smtClean="0"/>
              <a:t>adhoc</a:t>
            </a:r>
            <a:r>
              <a:rPr lang="en-US" dirty="0" smtClean="0"/>
              <a:t> encodings/models of L</a:t>
            </a:r>
          </a:p>
          <a:p>
            <a:r>
              <a:rPr lang="en-US" dirty="0" smtClean="0"/>
              <a:t>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Formally: Reasoning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can now prove (using FOL reasoning) properties about configurations, such as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200400"/>
            <a:ext cx="9144000" cy="1634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99561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Matching Logic vs. Separation Logic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r>
              <a:rPr lang="en-US" dirty="0" smtClean="0"/>
              <a:t>Matching logic achieves separation through matching at the structural (term) level, not through special logical connectives (*)</a:t>
            </a:r>
          </a:p>
          <a:p>
            <a:r>
              <a:rPr lang="en-US" dirty="0" smtClean="0"/>
              <a:t>Matching logic realizes separation at all levels of the configuration, not only in the heap</a:t>
            </a:r>
          </a:p>
          <a:p>
            <a:pPr lvl="1"/>
            <a:r>
              <a:rPr lang="en-US" dirty="0" smtClean="0"/>
              <a:t>the heap was only 1 out of the 75 cells in C’s def.</a:t>
            </a:r>
          </a:p>
          <a:p>
            <a:r>
              <a:rPr lang="en-US" dirty="0" smtClean="0"/>
              <a:t>Matching logic can stay within FOL, while separation logic needs to extend FOL</a:t>
            </a:r>
          </a:p>
          <a:p>
            <a:pPr lvl="1"/>
            <a:r>
              <a:rPr lang="en-US" dirty="0" smtClean="0"/>
              <a:t>Thus, we can use the existing SMT </a:t>
            </a:r>
            <a:r>
              <a:rPr lang="en-US" dirty="0" err="1" smtClean="0"/>
              <a:t>provers</a:t>
            </a:r>
            <a:r>
              <a:rPr lang="en-US" dirty="0" smtClean="0"/>
              <a:t>, etc.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Matching Logic as a Program Logic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/>
          </a:bodyPr>
          <a:lstStyle/>
          <a:p>
            <a:r>
              <a:rPr lang="en-US" dirty="0" smtClean="0"/>
              <a:t>Hoare style - </a:t>
            </a:r>
            <a:r>
              <a:rPr lang="en-US" dirty="0" smtClean="0">
                <a:solidFill>
                  <a:srgbClr val="FF0000"/>
                </a:solidFill>
              </a:rPr>
              <a:t>not recommended</a:t>
            </a: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 smtClean="0">
              <a:solidFill>
                <a:srgbClr val="FF0000"/>
              </a:solidFill>
            </a:endParaRPr>
          </a:p>
          <a:p>
            <a:pPr lvl="1"/>
            <a:r>
              <a:rPr lang="en-US" dirty="0" smtClean="0"/>
              <a:t>One has to redefine the PL semantics – </a:t>
            </a:r>
            <a:r>
              <a:rPr lang="en-US" dirty="0" smtClean="0">
                <a:solidFill>
                  <a:srgbClr val="FF0000"/>
                </a:solidFill>
              </a:rPr>
              <a:t>impractical</a:t>
            </a:r>
          </a:p>
          <a:p>
            <a:pPr lvl="1"/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Rewriting (or K) style – </a:t>
            </a:r>
            <a:r>
              <a:rPr lang="en-US" dirty="0" smtClean="0">
                <a:solidFill>
                  <a:srgbClr val="00B050"/>
                </a:solidFill>
              </a:rPr>
              <a:t>recommended</a:t>
            </a:r>
          </a:p>
          <a:p>
            <a:pPr lvl="1"/>
            <a:endParaRPr lang="en-US" dirty="0" smtClean="0">
              <a:solidFill>
                <a:srgbClr val="00B050"/>
              </a:solidFill>
            </a:endParaRPr>
          </a:p>
          <a:p>
            <a:pPr lvl="1"/>
            <a:endParaRPr lang="en-US" dirty="0" smtClean="0">
              <a:solidFill>
                <a:srgbClr val="00B050"/>
              </a:solidFill>
            </a:endParaRPr>
          </a:p>
          <a:p>
            <a:pPr lvl="1"/>
            <a:r>
              <a:rPr lang="en-US" dirty="0" smtClean="0"/>
              <a:t>One can reuse existing K semantics – </a:t>
            </a:r>
            <a:r>
              <a:rPr lang="en-US" dirty="0" smtClean="0">
                <a:solidFill>
                  <a:srgbClr val="00B050"/>
                </a:solidFill>
              </a:rPr>
              <a:t>very good</a:t>
            </a:r>
          </a:p>
          <a:p>
            <a:endParaRPr lang="en-US" dirty="0" smtClean="0">
              <a:solidFill>
                <a:srgbClr val="00B050"/>
              </a:solidFill>
            </a:endParaRPr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1738" y="2447925"/>
            <a:ext cx="420052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5172075"/>
            <a:ext cx="399097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– Swapping Values</a:t>
            </a:r>
            <a:endParaRPr lang="en-US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450" y="2057400"/>
            <a:ext cx="3105150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953000" y="2057400"/>
            <a:ext cx="4191000" cy="17526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What is the K semantics of the swap function?</a:t>
            </a:r>
          </a:p>
          <a:p>
            <a:r>
              <a:rPr lang="en-US" sz="2800" dirty="0" smtClean="0"/>
              <a:t>Let $ be its body</a:t>
            </a:r>
            <a:endParaRPr lang="en-US" sz="2800" dirty="0"/>
          </a:p>
        </p:txBody>
      </p:sp>
      <p:sp>
        <p:nvSpPr>
          <p:cNvPr id="6" name="Left Brace 5"/>
          <p:cNvSpPr/>
          <p:nvPr/>
        </p:nvSpPr>
        <p:spPr>
          <a:xfrm>
            <a:off x="304800" y="2362200"/>
            <a:ext cx="381000" cy="1371600"/>
          </a:xfrm>
          <a:prstGeom prst="leftBrac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1014" y="2786744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prstClr val="black"/>
                </a:solidFill>
              </a:rPr>
              <a:t>$</a:t>
            </a:r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614363" y="4114800"/>
            <a:ext cx="8453437" cy="2667000"/>
            <a:chOff x="614363" y="4114800"/>
            <a:chExt cx="8453437" cy="2667000"/>
          </a:xfrm>
        </p:grpSpPr>
        <p:pic>
          <p:nvPicPr>
            <p:cNvPr id="34819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14363" y="4124314"/>
              <a:ext cx="3805237" cy="26574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3417125" y="5879275"/>
              <a:ext cx="112883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Courier New" pitchFamily="49" charset="0"/>
                  <a:cs typeface="Courier New" pitchFamily="49" charset="0"/>
                  <a:sym typeface="Symbol"/>
                </a:rPr>
                <a:t>if</a:t>
              </a:r>
              <a:r>
                <a:rPr lang="en-US" dirty="0" smtClean="0">
                  <a:sym typeface="Symbol"/>
                </a:rPr>
                <a:t>    </a:t>
              </a:r>
              <a:r>
                <a:rPr lang="en-US" dirty="0" smtClean="0"/>
                <a:t>x = y</a:t>
              </a:r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5334000" y="4114800"/>
              <a:ext cx="3733800" cy="2554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1" dirty="0" smtClean="0">
                  <a:latin typeface="Courier New" pitchFamily="49" charset="0"/>
                  <a:cs typeface="Courier New" pitchFamily="49" charset="0"/>
                </a:rPr>
                <a:t>rule &lt;k&gt; $ =&gt; return; …&lt;/k&gt;</a:t>
              </a:r>
            </a:p>
            <a:p>
              <a:r>
                <a:rPr lang="en-US" sz="1600" b="1" dirty="0" smtClean="0">
                  <a:latin typeface="Courier New" pitchFamily="49" charset="0"/>
                  <a:cs typeface="Courier New" pitchFamily="49" charset="0"/>
                </a:rPr>
                <a:t>     &lt;heap&gt;…</a:t>
              </a:r>
            </a:p>
            <a:p>
              <a:r>
                <a:rPr lang="en-US" sz="1600" b="1" dirty="0" smtClean="0">
                  <a:latin typeface="Courier New" pitchFamily="49" charset="0"/>
                  <a:cs typeface="Courier New" pitchFamily="49" charset="0"/>
                </a:rPr>
                <a:t>       x|-&gt;(a=&gt;b),</a:t>
              </a:r>
            </a:p>
            <a:p>
              <a:r>
                <a:rPr lang="en-US" sz="1600" b="1" dirty="0" smtClean="0">
                  <a:latin typeface="Courier New" pitchFamily="49" charset="0"/>
                  <a:cs typeface="Courier New" pitchFamily="49" charset="0"/>
                </a:rPr>
                <a:t>       y|-&gt;(b=&gt;a)</a:t>
              </a:r>
            </a:p>
            <a:p>
              <a:r>
                <a:rPr lang="en-US" sz="1600" b="1" dirty="0" smtClean="0">
                  <a:latin typeface="Courier New" pitchFamily="49" charset="0"/>
                  <a:cs typeface="Courier New" pitchFamily="49" charset="0"/>
                </a:rPr>
                <a:t>     …&lt;/heap&gt;</a:t>
              </a:r>
            </a:p>
            <a:p>
              <a:endParaRPr lang="en-US" sz="1600" b="1" dirty="0" smtClean="0">
                <a:latin typeface="Courier New" pitchFamily="49" charset="0"/>
                <a:cs typeface="Courier New" pitchFamily="49" charset="0"/>
              </a:endParaRPr>
            </a:p>
            <a:p>
              <a:endParaRPr lang="en-US" sz="1600" b="1" dirty="0" smtClean="0">
                <a:latin typeface="Courier New" pitchFamily="49" charset="0"/>
                <a:cs typeface="Courier New" pitchFamily="49" charset="0"/>
              </a:endParaRPr>
            </a:p>
            <a:p>
              <a:r>
                <a:rPr lang="en-US" sz="1600" b="1" dirty="0" smtClean="0">
                  <a:latin typeface="Courier New" pitchFamily="49" charset="0"/>
                  <a:cs typeface="Courier New" pitchFamily="49" charset="0"/>
                </a:rPr>
                <a:t>rule &lt;k&gt; $ =&gt; return; …&lt;/k&gt;</a:t>
              </a:r>
            </a:p>
            <a:p>
              <a:r>
                <a:rPr lang="en-US" sz="1600" b="1" dirty="0" smtClean="0">
                  <a:latin typeface="Courier New" pitchFamily="49" charset="0"/>
                  <a:cs typeface="Courier New" pitchFamily="49" charset="0"/>
                </a:rPr>
                <a:t>     &lt;heap&gt;… x|-&gt; a …&lt;/heap&gt;</a:t>
              </a:r>
            </a:p>
            <a:p>
              <a:r>
                <a:rPr lang="en-US" sz="1600" b="1" dirty="0" smtClean="0">
                  <a:latin typeface="Courier New" pitchFamily="49" charset="0"/>
                  <a:cs typeface="Courier New" pitchFamily="49" charset="0"/>
                </a:rPr>
                <a:t>  if x = y</a:t>
              </a:r>
              <a:endParaRPr lang="en-US" sz="1600" b="1" dirty="0">
                <a:latin typeface="Courier New" pitchFamily="49" charset="0"/>
                <a:cs typeface="Courier New" pitchFamily="49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– Reversing a list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0" y="2057400"/>
            <a:ext cx="4191000" cy="17526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What is the K semantics of the reverse function?</a:t>
            </a:r>
          </a:p>
          <a:p>
            <a:r>
              <a:rPr lang="en-US" sz="2800" dirty="0" smtClean="0"/>
              <a:t>Let $ be its body</a:t>
            </a:r>
            <a:endParaRPr lang="en-US" sz="2800" dirty="0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5" y="1524000"/>
            <a:ext cx="4257675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Left Brace 4"/>
          <p:cNvSpPr/>
          <p:nvPr/>
        </p:nvSpPr>
        <p:spPr>
          <a:xfrm>
            <a:off x="304800" y="1828800"/>
            <a:ext cx="381000" cy="2286000"/>
          </a:xfrm>
          <a:prstGeom prst="leftBrac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-10758" y="2710348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prstClr val="black"/>
                </a:solidFill>
              </a:rPr>
              <a:t>$</a:t>
            </a:r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1524001" y="4365172"/>
            <a:ext cx="7162799" cy="2300959"/>
            <a:chOff x="1524001" y="4365172"/>
            <a:chExt cx="7162799" cy="2300959"/>
          </a:xfrm>
        </p:grpSpPr>
        <p:sp>
          <p:nvSpPr>
            <p:cNvPr id="6" name="Rectangle 5"/>
            <p:cNvSpPr/>
            <p:nvPr/>
          </p:nvSpPr>
          <p:spPr>
            <a:xfrm>
              <a:off x="1600200" y="6019800"/>
              <a:ext cx="70866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 smtClean="0">
                  <a:latin typeface="Courier New" pitchFamily="49" charset="0"/>
                  <a:cs typeface="Courier New" pitchFamily="49" charset="0"/>
                </a:rPr>
                <a:t>rule &lt;k&gt; $ =&gt; return p; &lt;/k&gt;</a:t>
              </a:r>
            </a:p>
            <a:p>
              <a:r>
                <a:rPr lang="en-US" b="1" dirty="0" smtClean="0">
                  <a:latin typeface="Courier New" pitchFamily="49" charset="0"/>
                  <a:cs typeface="Courier New" pitchFamily="49" charset="0"/>
                </a:rPr>
                <a:t>     &lt;heap&gt;… list(</a:t>
              </a:r>
              <a:r>
                <a:rPr lang="en-US" b="1" dirty="0" err="1" smtClean="0">
                  <a:latin typeface="Courier New" pitchFamily="49" charset="0"/>
                  <a:cs typeface="Courier New" pitchFamily="49" charset="0"/>
                </a:rPr>
                <a:t>x,A</a:t>
              </a:r>
              <a:r>
                <a:rPr lang="en-US" b="1" dirty="0" smtClean="0">
                  <a:latin typeface="Courier New" pitchFamily="49" charset="0"/>
                  <a:cs typeface="Courier New" pitchFamily="49" charset="0"/>
                </a:rPr>
                <a:t>) =&gt; list(</a:t>
              </a:r>
              <a:r>
                <a:rPr lang="en-US" b="1" dirty="0" err="1" smtClean="0">
                  <a:latin typeface="Courier New" pitchFamily="49" charset="0"/>
                  <a:cs typeface="Courier New" pitchFamily="49" charset="0"/>
                </a:rPr>
                <a:t>p,rev</a:t>
              </a:r>
              <a:r>
                <a:rPr lang="en-US" b="1" dirty="0" smtClean="0">
                  <a:latin typeface="Courier New" pitchFamily="49" charset="0"/>
                  <a:cs typeface="Courier New" pitchFamily="49" charset="0"/>
                </a:rPr>
                <a:t>(A)) …&lt;/heap&gt;</a:t>
              </a:r>
              <a:endParaRPr lang="en-US" b="1" dirty="0">
                <a:latin typeface="Courier New" pitchFamily="49" charset="0"/>
                <a:cs typeface="Courier New" pitchFamily="49" charset="0"/>
              </a:endParaRPr>
            </a:p>
          </p:txBody>
        </p:sp>
        <p:pic>
          <p:nvPicPr>
            <p:cNvPr id="35842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24001" y="4365172"/>
              <a:ext cx="4114799" cy="13498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Partial Correctness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763000" cy="49530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We have two rewrite relations on configurations</a:t>
            </a:r>
          </a:p>
          <a:p>
            <a:pPr lvl="1">
              <a:buNone/>
            </a:pPr>
            <a:r>
              <a:rPr lang="en-US" sz="3600" b="1" dirty="0" smtClean="0">
                <a:solidFill>
                  <a:srgbClr val="00B050"/>
                </a:solidFill>
                <a:sym typeface="Symbol"/>
              </a:rPr>
              <a:t></a:t>
            </a:r>
            <a:r>
              <a:rPr lang="en-US" dirty="0" smtClean="0">
                <a:sym typeface="Symbol"/>
              </a:rPr>
              <a:t>  given by the language K semantics; </a:t>
            </a:r>
            <a:r>
              <a:rPr lang="en-US" dirty="0" smtClean="0">
                <a:solidFill>
                  <a:srgbClr val="00B050"/>
                </a:solidFill>
                <a:sym typeface="Symbol"/>
              </a:rPr>
              <a:t>safe</a:t>
            </a:r>
          </a:p>
          <a:p>
            <a:pPr lvl="1">
              <a:buNone/>
            </a:pPr>
            <a:r>
              <a:rPr lang="en-US" sz="3600" dirty="0" smtClean="0">
                <a:solidFill>
                  <a:srgbClr val="FF0000"/>
                </a:solidFill>
                <a:sym typeface="Symbol"/>
              </a:rPr>
              <a:t></a:t>
            </a:r>
            <a:r>
              <a:rPr lang="en-US" dirty="0" smtClean="0">
                <a:sym typeface="Symbol"/>
              </a:rPr>
              <a:t>  given by specifications; </a:t>
            </a:r>
            <a:r>
              <a:rPr lang="en-US" dirty="0" smtClean="0">
                <a:solidFill>
                  <a:srgbClr val="FF0000"/>
                </a:solidFill>
                <a:sym typeface="Symbol"/>
              </a:rPr>
              <a:t>unsafe</a:t>
            </a:r>
            <a:r>
              <a:rPr lang="en-US" dirty="0" smtClean="0">
                <a:sym typeface="Symbol"/>
              </a:rPr>
              <a:t>, has to be proved</a:t>
            </a:r>
          </a:p>
          <a:p>
            <a:r>
              <a:rPr lang="en-US" dirty="0" smtClean="0"/>
              <a:t>Idea (simplified for deterministic languages):</a:t>
            </a:r>
          </a:p>
          <a:p>
            <a:pPr lvl="1"/>
            <a:r>
              <a:rPr lang="en-US" dirty="0" smtClean="0">
                <a:sym typeface="Symbol"/>
              </a:rPr>
              <a:t>Pick </a:t>
            </a:r>
            <a:r>
              <a:rPr lang="en-US" dirty="0" smtClean="0">
                <a:solidFill>
                  <a:srgbClr val="FF0000"/>
                </a:solidFill>
                <a:sym typeface="Symbol"/>
              </a:rPr>
              <a:t>left  right</a:t>
            </a:r>
            <a:r>
              <a:rPr lang="en-US" dirty="0" smtClean="0">
                <a:sym typeface="Symbol"/>
              </a:rPr>
              <a:t>. Show that always </a:t>
            </a:r>
            <a:r>
              <a:rPr lang="en-US" dirty="0" smtClean="0">
                <a:solidFill>
                  <a:srgbClr val="FF0000"/>
                </a:solidFill>
                <a:sym typeface="Symbol"/>
              </a:rPr>
              <a:t>left </a:t>
            </a:r>
            <a:r>
              <a:rPr lang="en-US" dirty="0" smtClean="0">
                <a:solidFill>
                  <a:srgbClr val="00B050"/>
                </a:solidFill>
                <a:sym typeface="Symbol"/>
              </a:rPr>
              <a:t></a:t>
            </a:r>
            <a:r>
              <a:rPr lang="en-US" dirty="0" smtClean="0">
                <a:solidFill>
                  <a:srgbClr val="FF0000"/>
                </a:solidFill>
                <a:sym typeface="Symbol"/>
              </a:rPr>
              <a:t> (  </a:t>
            </a:r>
            <a:r>
              <a:rPr lang="en-US" dirty="0" smtClean="0">
                <a:solidFill>
                  <a:srgbClr val="00B050"/>
                </a:solidFill>
                <a:sym typeface="Symbol"/>
              </a:rPr>
              <a:t></a:t>
            </a:r>
            <a:r>
              <a:rPr lang="en-US" dirty="0" smtClean="0">
                <a:solidFill>
                  <a:srgbClr val="FF0000"/>
                </a:solidFill>
                <a:sym typeface="Symbol"/>
              </a:rPr>
              <a:t>)* right </a:t>
            </a:r>
            <a:r>
              <a:rPr lang="en-US" dirty="0" smtClean="0">
                <a:sym typeface="Symbol"/>
              </a:rPr>
              <a:t>modulo matching logic reasoning (between rewrite steps)</a:t>
            </a:r>
          </a:p>
          <a:p>
            <a:pPr lvl="1">
              <a:buNone/>
            </a:pPr>
            <a:endParaRPr lang="en-US" dirty="0" smtClean="0"/>
          </a:p>
          <a:p>
            <a:r>
              <a:rPr lang="en-US" dirty="0" smtClean="0"/>
              <a:t>Theorem (soundness):</a:t>
            </a:r>
          </a:p>
          <a:p>
            <a:pPr lvl="1"/>
            <a:r>
              <a:rPr lang="en-US" dirty="0" smtClean="0"/>
              <a:t>If </a:t>
            </a:r>
            <a:r>
              <a:rPr lang="en-US" dirty="0" smtClean="0">
                <a:solidFill>
                  <a:srgbClr val="FF0000"/>
                </a:solidFill>
                <a:sym typeface="Symbol"/>
              </a:rPr>
              <a:t>left  right</a:t>
            </a:r>
            <a:r>
              <a:rPr lang="en-US" dirty="0" smtClean="0"/>
              <a:t> and “</a:t>
            </a:r>
            <a:r>
              <a:rPr lang="en-US" dirty="0" err="1" smtClean="0">
                <a:solidFill>
                  <a:srgbClr val="00B050"/>
                </a:solidFill>
              </a:rPr>
              <a:t>config</a:t>
            </a:r>
            <a:r>
              <a:rPr lang="en-US" dirty="0" smtClean="0"/>
              <a:t> </a:t>
            </a:r>
            <a:r>
              <a:rPr lang="en-US" i="1" dirty="0" smtClean="0"/>
              <a:t>matches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left</a:t>
            </a:r>
            <a:r>
              <a:rPr lang="en-US" dirty="0" smtClean="0"/>
              <a:t>” such that </a:t>
            </a:r>
            <a:r>
              <a:rPr lang="en-US" dirty="0" err="1" smtClean="0">
                <a:solidFill>
                  <a:srgbClr val="00B050"/>
                </a:solidFill>
              </a:rPr>
              <a:t>config</a:t>
            </a:r>
            <a:r>
              <a:rPr lang="en-US" dirty="0" smtClean="0"/>
              <a:t> has a normal form for </a:t>
            </a:r>
            <a:r>
              <a:rPr lang="en-US" dirty="0" smtClean="0">
                <a:solidFill>
                  <a:srgbClr val="00B050"/>
                </a:solidFill>
                <a:sym typeface="Symbol"/>
              </a:rPr>
              <a:t></a:t>
            </a:r>
            <a:r>
              <a:rPr lang="en-US" dirty="0" smtClean="0"/>
              <a:t>, then “</a:t>
            </a:r>
            <a:r>
              <a:rPr lang="en-US" dirty="0" err="1" smtClean="0">
                <a:solidFill>
                  <a:srgbClr val="00B050"/>
                </a:solidFill>
              </a:rPr>
              <a:t>nf</a:t>
            </a:r>
            <a:r>
              <a:rPr lang="en-US" dirty="0" smtClean="0">
                <a:solidFill>
                  <a:srgbClr val="00B050"/>
                </a:solidFill>
              </a:rPr>
              <a:t>(</a:t>
            </a:r>
            <a:r>
              <a:rPr lang="en-US" dirty="0" err="1" smtClean="0">
                <a:solidFill>
                  <a:srgbClr val="00B050"/>
                </a:solidFill>
              </a:rPr>
              <a:t>config</a:t>
            </a:r>
            <a:r>
              <a:rPr lang="en-US" dirty="0" smtClean="0">
                <a:solidFill>
                  <a:srgbClr val="00B050"/>
                </a:solidFill>
              </a:rPr>
              <a:t>)</a:t>
            </a:r>
            <a:r>
              <a:rPr lang="en-US" dirty="0" smtClean="0"/>
              <a:t> </a:t>
            </a:r>
            <a:r>
              <a:rPr lang="en-US" i="1" dirty="0" smtClean="0"/>
              <a:t>matches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right</a:t>
            </a:r>
            <a:r>
              <a:rPr lang="en-US" dirty="0" smtClean="0"/>
              <a:t>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More Formally:</a:t>
            </a:r>
            <a:br>
              <a:rPr lang="en-US" dirty="0" smtClean="0"/>
            </a:br>
            <a:r>
              <a:rPr lang="en-US" dirty="0" smtClean="0"/>
              <a:t>Matching Logic Rewriting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058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Matching logic rewrite rules are rewrite rules over matching logic formulae:</a:t>
            </a:r>
          </a:p>
          <a:p>
            <a:r>
              <a:rPr lang="en-US" dirty="0" smtClean="0"/>
              <a:t>Since patterns generalize terms, matching logic rewriting captures term rewriting</a:t>
            </a:r>
          </a:p>
          <a:p>
            <a:r>
              <a:rPr lang="en-US" dirty="0" smtClean="0"/>
              <a:t>Moreover, deals naturally with side conditions: rewrite rules of the form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a</a:t>
            </a:r>
            <a:r>
              <a:rPr lang="en-US" dirty="0" smtClean="0"/>
              <a:t>re captured as matching logic rules of the form</a:t>
            </a:r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133600"/>
            <a:ext cx="1809750" cy="635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48100" y="4838700"/>
            <a:ext cx="19431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95600" y="6019800"/>
            <a:ext cx="22764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95272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Formally: Proof System 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Rules of operational nature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43400" y="2514600"/>
            <a:ext cx="2847975" cy="120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48150" y="4857750"/>
            <a:ext cx="3295650" cy="131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2667000"/>
            <a:ext cx="2505075" cy="65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4924425"/>
            <a:ext cx="1685925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90798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Formally: Proof System II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" y="1828800"/>
            <a:ext cx="2876550" cy="55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747963"/>
            <a:ext cx="7505700" cy="136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9125" y="4419600"/>
            <a:ext cx="27051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02216" y="5257800"/>
            <a:ext cx="6781800" cy="140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60534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Formally: Proof System III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Rules of deductive nature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2362200"/>
            <a:ext cx="30861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71600" y="3076575"/>
            <a:ext cx="6400800" cy="149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7675" y="4648200"/>
            <a:ext cx="3362325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5372100"/>
            <a:ext cx="7886700" cy="140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94271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of C Program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8768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What should the following program evaluate to?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According to the C “standard”, it is </a:t>
            </a:r>
            <a:r>
              <a:rPr lang="en-US" b="1" dirty="0" smtClean="0">
                <a:solidFill>
                  <a:srgbClr val="FF0000"/>
                </a:solidFill>
              </a:rPr>
              <a:t>undefined</a:t>
            </a:r>
          </a:p>
          <a:p>
            <a:r>
              <a:rPr lang="en-US" dirty="0" smtClean="0"/>
              <a:t>GCC4, MSVC: it returns </a:t>
            </a:r>
            <a:r>
              <a:rPr lang="en-US" b="1" dirty="0" smtClean="0">
                <a:solidFill>
                  <a:srgbClr val="FF0000"/>
                </a:solidFill>
              </a:rPr>
              <a:t>4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GCC3, ICC, Clang: it returns </a:t>
            </a:r>
            <a:r>
              <a:rPr lang="en-US" b="1" dirty="0" smtClean="0">
                <a:solidFill>
                  <a:srgbClr val="FF0000"/>
                </a:solidFill>
              </a:rPr>
              <a:t>3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By April 2011, both </a:t>
            </a:r>
            <a:r>
              <a:rPr lang="en-US" dirty="0" err="1" smtClean="0"/>
              <a:t>Frama</a:t>
            </a:r>
            <a:r>
              <a:rPr lang="en-US" dirty="0" smtClean="0"/>
              <a:t>-C (with its Jessie verification plugin) and Havoc "prove" it returns </a:t>
            </a:r>
            <a:r>
              <a:rPr lang="en-US" b="1" dirty="0" smtClean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4" name="Rectangle 3"/>
          <p:cNvSpPr/>
          <p:nvPr/>
        </p:nvSpPr>
        <p:spPr>
          <a:xfrm>
            <a:off x="2438400" y="2362200"/>
            <a:ext cx="5486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main(void) {</a:t>
            </a:r>
            <a:br>
              <a:rPr lang="en-US" sz="2400" b="1" dirty="0" smtClean="0">
                <a:latin typeface="Courier New" pitchFamily="49" charset="0"/>
                <a:cs typeface="Courier New" pitchFamily="49" charset="0"/>
              </a:rPr>
            </a:b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x = 0;</a:t>
            </a:r>
            <a:br>
              <a:rPr lang="en-US" sz="2400" b="1" dirty="0" smtClean="0">
                <a:latin typeface="Courier New" pitchFamily="49" charset="0"/>
                <a:cs typeface="Courier New" pitchFamily="49" charset="0"/>
              </a:rPr>
            </a:b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return (x = 1) + (x = 2);</a:t>
            </a:r>
            <a:br>
              <a:rPr lang="en-US" sz="2400" b="1" dirty="0" smtClean="0">
                <a:latin typeface="Courier New" pitchFamily="49" charset="0"/>
                <a:cs typeface="Courier New" pitchFamily="49" charset="0"/>
              </a:rPr>
            </a:b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Formally: Proof System IV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1475" y="1676400"/>
            <a:ext cx="3057525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508" y="2438400"/>
            <a:ext cx="9163050" cy="141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" y="4076700"/>
            <a:ext cx="2781300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5300" y="5257800"/>
            <a:ext cx="8153400" cy="140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94212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Formally: Proof System V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Main proof rule of matching logic rewriting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95650" y="2819400"/>
            <a:ext cx="25527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191000"/>
            <a:ext cx="9148763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80473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Matching logic generalizes both operational semantics and axiomatic semantics</a:t>
            </a:r>
          </a:p>
          <a:p>
            <a:pPr lvl="1"/>
            <a:r>
              <a:rPr lang="en-US" dirty="0" smtClean="0"/>
              <a:t>Operational semantics by means of capturing term rewriting as discussed above</a:t>
            </a:r>
          </a:p>
          <a:p>
            <a:pPr lvl="1"/>
            <a:r>
              <a:rPr lang="en-US" dirty="0" smtClean="0"/>
              <a:t>Axiomatic semantics by noticing that Hoare triples are particular pattern rewrites:</a:t>
            </a:r>
            <a:endParaRPr lang="en-US" sz="1400" dirty="0"/>
          </a:p>
          <a:p>
            <a:pPr marL="457200" lvl="1" indent="0">
              <a:buNone/>
            </a:pPr>
            <a:r>
              <a:rPr lang="en-US" dirty="0" smtClean="0"/>
              <a:t>                                             </a:t>
            </a:r>
            <a:r>
              <a:rPr lang="en-US" sz="4800" dirty="0" smtClean="0"/>
              <a:t>=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4400" y="4800600"/>
            <a:ext cx="3143250" cy="55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2975" y="5781675"/>
            <a:ext cx="7258050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77549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Theorem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05800" cy="4800600"/>
          </a:xfrm>
        </p:spPr>
        <p:txBody>
          <a:bodyPr>
            <a:normAutofit/>
          </a:bodyPr>
          <a:lstStyle/>
          <a:p>
            <a:r>
              <a:rPr lang="en-US" dirty="0" smtClean="0"/>
              <a:t>Any operational behavior can also be derived using matching logic reasoning</a:t>
            </a:r>
          </a:p>
          <a:p>
            <a:r>
              <a:rPr lang="en-US" dirty="0" smtClean="0"/>
              <a:t>For any Hoare triple                       derived with axiomatic semantics, the corresponding matching logic rule                                      can be derived with the matching logic proof system</a:t>
            </a:r>
          </a:p>
          <a:p>
            <a:pPr lvl="1"/>
            <a:r>
              <a:rPr lang="en-US" dirty="0" smtClean="0"/>
              <a:t>Proof is constructive, not existential</a:t>
            </a:r>
          </a:p>
          <a:p>
            <a:r>
              <a:rPr lang="en-US" dirty="0" smtClean="0"/>
              <a:t>Partial correctness</a:t>
            </a:r>
          </a:p>
          <a:p>
            <a:pPr lvl="1"/>
            <a:r>
              <a:rPr lang="en-US" dirty="0" smtClean="0"/>
              <a:t>Holds for ALL languages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48150" y="3714750"/>
            <a:ext cx="3143250" cy="55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771775"/>
            <a:ext cx="148590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01573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>
                <a:hlinkClick r:id="rId2"/>
              </a:rPr>
              <a:t>MatchC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Matching Logic Verifier for (a fragment of) </a:t>
            </a:r>
            <a:r>
              <a:rPr lang="en-US" dirty="0" smtClean="0"/>
              <a:t>C</a:t>
            </a:r>
          </a:p>
          <a:p>
            <a:r>
              <a:rPr lang="en-US" dirty="0" smtClean="0"/>
              <a:t>Uses the K semantics of the C fragment </a:t>
            </a:r>
            <a:r>
              <a:rPr lang="en-US" i="1" dirty="0" smtClean="0">
                <a:solidFill>
                  <a:srgbClr val="FF0000"/>
                </a:solidFill>
              </a:rPr>
              <a:t>unchanged</a:t>
            </a:r>
          </a:p>
          <a:p>
            <a:r>
              <a:rPr lang="en-US" dirty="0" smtClean="0"/>
              <a:t>Has verified a series of challenging programs</a:t>
            </a:r>
          </a:p>
          <a:p>
            <a:pPr lvl="1"/>
            <a:r>
              <a:rPr lang="en-US" dirty="0" err="1" smtClean="0"/>
              <a:t>Undefiness</a:t>
            </a:r>
            <a:r>
              <a:rPr lang="en-US" dirty="0" smtClean="0"/>
              <a:t>, typical Hoare-like programs, heap programs (lists, trees, stacks, queues, graphs), </a:t>
            </a:r>
            <a:r>
              <a:rPr lang="en-US" dirty="0" err="1" smtClean="0"/>
              <a:t>sortings</a:t>
            </a:r>
            <a:r>
              <a:rPr lang="en-US" dirty="0" smtClean="0"/>
              <a:t>, AVL trees, </a:t>
            </a:r>
            <a:r>
              <a:rPr lang="en-US" dirty="0" err="1" smtClean="0"/>
              <a:t>Schorr</a:t>
            </a:r>
            <a:r>
              <a:rPr lang="en-US" dirty="0" smtClean="0"/>
              <a:t>-Waite graph marking</a:t>
            </a:r>
          </a:p>
        </p:txBody>
      </p:sp>
    </p:spTree>
    <p:extLst>
      <p:ext uri="{BB962C8B-B14F-4D97-AF65-F5344CB8AC3E}">
        <p14:creationId xmlns:p14="http://schemas.microsoft.com/office/powerpoint/2010/main" xmlns="" val="3286603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 (semantics) and Matching Logic (verification)</a:t>
            </a:r>
          </a:p>
          <a:p>
            <a:r>
              <a:rPr lang="en-US" dirty="0" smtClean="0"/>
              <a:t>Formal semantics is useful and practical!</a:t>
            </a:r>
          </a:p>
          <a:p>
            <a:r>
              <a:rPr lang="en-US" dirty="0" smtClean="0"/>
              <a:t>One can use an executable semantics of a language </a:t>
            </a:r>
            <a:r>
              <a:rPr lang="en-US" i="1" dirty="0" smtClean="0"/>
              <a:t>as is </a:t>
            </a:r>
            <a:r>
              <a:rPr lang="en-US" dirty="0" smtClean="0"/>
              <a:t>also for program verification</a:t>
            </a:r>
          </a:p>
          <a:p>
            <a:pPr lvl="1"/>
            <a:r>
              <a:rPr lang="en-US" dirty="0" smtClean="0"/>
              <a:t>As opposed to redefining it as a Hoare logic</a:t>
            </a:r>
          </a:p>
          <a:p>
            <a:r>
              <a:rPr lang="en-US" dirty="0" smtClean="0"/>
              <a:t>Giving a formal semantics is not necessarily painful, it can be fun if one uses the right tools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Formal Semantics Manifesto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5344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Programming languages must have formal semantics</a:t>
            </a:r>
            <a:r>
              <a:rPr lang="en-US" sz="4000" b="1" dirty="0" smtClean="0">
                <a:solidFill>
                  <a:srgbClr val="FF0000"/>
                </a:solidFill>
              </a:rPr>
              <a:t>!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(period)</a:t>
            </a:r>
          </a:p>
          <a:p>
            <a:pPr lvl="1"/>
            <a:r>
              <a:rPr lang="en-US" dirty="0" smtClean="0"/>
              <a:t>And analysis/verification tools should build on </a:t>
            </a:r>
            <a:r>
              <a:rPr lang="en-US" dirty="0" smtClean="0"/>
              <a:t>them at best, or should formally relate to them at worst</a:t>
            </a:r>
          </a:p>
          <a:p>
            <a:pPr lvl="2"/>
            <a:r>
              <a:rPr lang="en-US" dirty="0" smtClean="0"/>
              <a:t>Otherwise they are </a:t>
            </a:r>
            <a:r>
              <a:rPr lang="en-US" dirty="0" err="1" smtClean="0"/>
              <a:t>adhoc</a:t>
            </a:r>
            <a:r>
              <a:rPr lang="en-US" dirty="0" smtClean="0"/>
              <a:t> </a:t>
            </a:r>
            <a:r>
              <a:rPr lang="en-US" dirty="0" smtClean="0"/>
              <a:t>and likely wrong</a:t>
            </a:r>
            <a:endParaRPr lang="en-US" dirty="0" smtClean="0"/>
          </a:p>
          <a:p>
            <a:pPr lvl="1"/>
            <a:endParaRPr lang="en-US" dirty="0" smtClean="0"/>
          </a:p>
          <a:p>
            <a:r>
              <a:rPr lang="en-US" dirty="0" smtClean="0"/>
              <a:t>Informal manuals are not sufficient</a:t>
            </a:r>
          </a:p>
          <a:p>
            <a:pPr lvl="1"/>
            <a:r>
              <a:rPr lang="en-US" dirty="0" smtClean="0"/>
              <a:t>Manuals typically have a formal syntax of the language (in an appendix)</a:t>
            </a:r>
          </a:p>
          <a:p>
            <a:pPr lvl="1"/>
            <a:r>
              <a:rPr lang="en-US" dirty="0" smtClean="0"/>
              <a:t>Why not a formal semantics appendix as well?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 and Goal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/>
          </a:bodyPr>
          <a:lstStyle/>
          <a:p>
            <a:r>
              <a:rPr lang="en-US" dirty="0" smtClean="0"/>
              <a:t>We are facing a semantic chaos</a:t>
            </a:r>
          </a:p>
          <a:p>
            <a:pPr lvl="1"/>
            <a:r>
              <a:rPr lang="en-US" dirty="0" smtClean="0"/>
              <a:t>Axiomatic, </a:t>
            </a:r>
            <a:r>
              <a:rPr lang="en-US" dirty="0" err="1" smtClean="0"/>
              <a:t>denotational</a:t>
            </a:r>
            <a:r>
              <a:rPr lang="en-US" dirty="0" smtClean="0"/>
              <a:t>, operational</a:t>
            </a:r>
            <a:r>
              <a:rPr lang="en-US" dirty="0" smtClean="0"/>
              <a:t>, </a:t>
            </a:r>
            <a:r>
              <a:rPr lang="en-US" dirty="0" smtClean="0"/>
              <a:t>etc</a:t>
            </a:r>
            <a:r>
              <a:rPr lang="en-US" dirty="0" smtClean="0"/>
              <a:t>.</a:t>
            </a:r>
          </a:p>
          <a:p>
            <a:r>
              <a:rPr lang="en-US" dirty="0" smtClean="0"/>
              <a:t>Why </a:t>
            </a:r>
            <a:r>
              <a:rPr lang="en-US" dirty="0" smtClean="0"/>
              <a:t>so many semantic styles?</a:t>
            </a:r>
          </a:p>
          <a:p>
            <a:pPr lvl="1"/>
            <a:r>
              <a:rPr lang="en-US" dirty="0" smtClean="0"/>
              <a:t>Since none of them is ideal, they have limitations</a:t>
            </a:r>
          </a:p>
          <a:p>
            <a:pPr lvl="1">
              <a:buNone/>
            </a:pPr>
            <a:endParaRPr lang="en-US" dirty="0" smtClean="0"/>
          </a:p>
          <a:p>
            <a:r>
              <a:rPr lang="en-US" dirty="0" smtClean="0"/>
              <a:t>We want a powerful, unified foundation for </a:t>
            </a:r>
            <a:r>
              <a:rPr lang="en-US" dirty="0" smtClean="0"/>
              <a:t>language design, semantics </a:t>
            </a:r>
            <a:r>
              <a:rPr lang="en-US" dirty="0" smtClean="0"/>
              <a:t>and verification</a:t>
            </a:r>
          </a:p>
          <a:p>
            <a:pPr lvl="1"/>
            <a:r>
              <a:rPr lang="en-US" dirty="0" smtClean="0"/>
              <a:t>One </a:t>
            </a:r>
            <a:r>
              <a:rPr lang="en-US" dirty="0" smtClean="0"/>
              <a:t>semantic approach </a:t>
            </a:r>
            <a:r>
              <a:rPr lang="en-US" dirty="0" smtClean="0"/>
              <a:t>to serve all the purposes</a:t>
            </a:r>
            <a:r>
              <a:rPr lang="en-US" dirty="0" smtClean="0"/>
              <a:t>!</a:t>
            </a:r>
          </a:p>
          <a:p>
            <a:pPr lvl="1"/>
            <a:r>
              <a:rPr lang="en-US" dirty="0" smtClean="0"/>
              <a:t>To work with realistic languages (C, Java, etc.)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i="1" dirty="0" smtClean="0"/>
              <a:t>Minimal</a:t>
            </a:r>
            <a:r>
              <a:rPr lang="en-US" dirty="0" smtClean="0"/>
              <a:t> Requirements for an Ideal Language Semantic Framework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953000"/>
          </a:xfrm>
        </p:spPr>
        <p:txBody>
          <a:bodyPr>
            <a:normAutofit/>
          </a:bodyPr>
          <a:lstStyle/>
          <a:p>
            <a:r>
              <a:rPr lang="en-US" dirty="0" smtClean="0"/>
              <a:t>Should be </a:t>
            </a:r>
            <a:r>
              <a:rPr lang="en-US" dirty="0" smtClean="0">
                <a:solidFill>
                  <a:srgbClr val="FF0000"/>
                </a:solidFill>
              </a:rPr>
              <a:t>expressive</a:t>
            </a:r>
          </a:p>
          <a:p>
            <a:pPr lvl="1"/>
            <a:r>
              <a:rPr lang="en-US" dirty="0" smtClean="0"/>
              <a:t>Substitution or environment-based definitions, abrupt control changes (</a:t>
            </a:r>
            <a:r>
              <a:rPr lang="en-US" dirty="0" err="1" smtClean="0"/>
              <a:t>callcc</a:t>
            </a:r>
            <a:r>
              <a:rPr lang="en-US" dirty="0" smtClean="0"/>
              <a:t>), concurrency, etc.</a:t>
            </a:r>
          </a:p>
          <a:p>
            <a:r>
              <a:rPr lang="en-US" dirty="0" smtClean="0"/>
              <a:t>Should be </a:t>
            </a:r>
            <a:r>
              <a:rPr lang="en-US" dirty="0" smtClean="0">
                <a:solidFill>
                  <a:srgbClr val="FF0000"/>
                </a:solidFill>
              </a:rPr>
              <a:t>executable</a:t>
            </a:r>
          </a:p>
          <a:p>
            <a:pPr lvl="1"/>
            <a:r>
              <a:rPr lang="en-US" dirty="0" smtClean="0"/>
              <a:t>So we can test it and use it in tools (</a:t>
            </a:r>
            <a:r>
              <a:rPr lang="en-US" dirty="0" err="1" smtClean="0"/>
              <a:t>symb</a:t>
            </a:r>
            <a:r>
              <a:rPr lang="en-US" dirty="0" smtClean="0"/>
              <a:t>. exec.)</a:t>
            </a:r>
          </a:p>
          <a:p>
            <a:r>
              <a:rPr lang="en-US" dirty="0" smtClean="0"/>
              <a:t>Should be </a:t>
            </a:r>
            <a:r>
              <a:rPr lang="en-US" dirty="0" smtClean="0">
                <a:solidFill>
                  <a:srgbClr val="FF0000"/>
                </a:solidFill>
              </a:rPr>
              <a:t>modular </a:t>
            </a:r>
            <a:r>
              <a:rPr lang="en-US" dirty="0" smtClean="0"/>
              <a:t>(thus scale)</a:t>
            </a:r>
          </a:p>
          <a:p>
            <a:pPr lvl="1"/>
            <a:r>
              <a:rPr lang="en-US" dirty="0" smtClean="0"/>
              <a:t>So each feature is defined once and for all</a:t>
            </a:r>
          </a:p>
          <a:p>
            <a:r>
              <a:rPr lang="en-US" dirty="0" smtClean="0"/>
              <a:t>Should serve as a </a:t>
            </a:r>
            <a:r>
              <a:rPr lang="en-US" dirty="0" smtClean="0"/>
              <a:t>basis for </a:t>
            </a:r>
            <a:r>
              <a:rPr lang="en-US" dirty="0" smtClean="0">
                <a:solidFill>
                  <a:srgbClr val="FF0000"/>
                </a:solidFill>
              </a:rPr>
              <a:t>program reasoning</a:t>
            </a:r>
            <a:endParaRPr lang="en-US" dirty="0" smtClean="0">
              <a:solidFill>
                <a:srgbClr val="FF0000"/>
              </a:solidFill>
            </a:endParaRPr>
          </a:p>
          <a:p>
            <a:pPr lvl="1"/>
            <a:r>
              <a:rPr lang="en-US" dirty="0" smtClean="0"/>
              <a:t>So we can also prove programs correct with it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52400" y="1341438"/>
            <a:ext cx="8839200" cy="4373562"/>
          </a:xfrm>
        </p:spPr>
        <p:txBody>
          <a:bodyPr>
            <a:normAutofit/>
          </a:bodyPr>
          <a:lstStyle/>
          <a:p>
            <a:r>
              <a:rPr lang="en-US" dirty="0" smtClean="0"/>
              <a:t>- Conventional </a:t>
            </a:r>
            <a:r>
              <a:rPr lang="en-US" dirty="0" smtClean="0"/>
              <a:t>Semantic </a:t>
            </a:r>
            <a:r>
              <a:rPr lang="en-US" dirty="0" smtClean="0"/>
              <a:t>Approaches - </a:t>
            </a:r>
            <a:br>
              <a:rPr lang="en-US" dirty="0" smtClean="0"/>
            </a:br>
            <a:r>
              <a:rPr lang="en-US" dirty="0" smtClean="0"/>
              <a:t>- Advantages and Limitations –</a:t>
            </a:r>
            <a:br>
              <a:rPr lang="en-US" dirty="0" smtClean="0"/>
            </a:br>
            <a:r>
              <a:rPr lang="en-US" dirty="0" smtClean="0"/>
              <a:t> </a:t>
            </a:r>
            <a:br>
              <a:rPr lang="en-US" dirty="0" smtClean="0"/>
            </a:br>
            <a:r>
              <a:rPr lang="en-US" sz="3200" dirty="0" smtClean="0"/>
              <a:t>Chronologically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- 1969: Floyd-Hoare Logic -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610600" cy="50292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Basis for </a:t>
            </a:r>
            <a:r>
              <a:rPr lang="en-US" dirty="0" smtClean="0">
                <a:solidFill>
                  <a:srgbClr val="FF0000"/>
                </a:solidFill>
              </a:rPr>
              <a:t>program verification</a:t>
            </a:r>
          </a:p>
          <a:p>
            <a:r>
              <a:rPr lang="en-US" dirty="0" smtClean="0"/>
              <a:t>Not executable, and thus, hard to test</a:t>
            </a:r>
          </a:p>
          <a:p>
            <a:pPr lvl="1"/>
            <a:r>
              <a:rPr lang="en-US" dirty="0" smtClean="0"/>
              <a:t>Semantic errors found by proving wrong properties</a:t>
            </a:r>
          </a:p>
          <a:p>
            <a:pPr lvl="1"/>
            <a:r>
              <a:rPr lang="en-US" dirty="0" smtClean="0"/>
              <a:t>Soundness rarely or never proved in practice</a:t>
            </a:r>
          </a:p>
          <a:p>
            <a:r>
              <a:rPr lang="en-US" dirty="0" smtClean="0"/>
              <a:t>Not very expressive</a:t>
            </a:r>
          </a:p>
          <a:p>
            <a:pPr lvl="1"/>
            <a:r>
              <a:rPr lang="en-US" dirty="0" smtClean="0"/>
              <a:t>Often requires heavy program transformations  (e.g., to eliminate side effects, pointers, exceptions, etc.), to reduce languages to cores which can be given an axiomatic semantics</a:t>
            </a:r>
            <a:endParaRPr lang="en-US" dirty="0" smtClean="0"/>
          </a:p>
          <a:p>
            <a:pPr lvl="1"/>
            <a:r>
              <a:rPr lang="en-US" dirty="0" smtClean="0"/>
              <a:t>S</a:t>
            </a:r>
            <a:r>
              <a:rPr lang="en-US" dirty="0" smtClean="0"/>
              <a:t>tructural program properties (e.g., about heap, </a:t>
            </a:r>
            <a:r>
              <a:rPr lang="en-US" dirty="0" smtClean="0"/>
              <a:t>stacks, input/output, etc</a:t>
            </a:r>
            <a:r>
              <a:rPr lang="en-US" dirty="0" smtClean="0"/>
              <a:t>.) hard to state; need special logic support</a:t>
            </a:r>
            <a:endParaRPr lang="en-US" dirty="0" smtClean="0"/>
          </a:p>
          <a:p>
            <a:pPr lvl="1"/>
            <a:r>
              <a:rPr lang="en-US" dirty="0" smtClean="0"/>
              <a:t>Structural </a:t>
            </a:r>
            <a:r>
              <a:rPr lang="en-US" dirty="0" smtClean="0"/>
              <a:t>f</a:t>
            </a:r>
            <a:r>
              <a:rPr lang="en-US" dirty="0" smtClean="0"/>
              <a:t>raming (e.g., heap framing) hard </a:t>
            </a:r>
            <a:r>
              <a:rPr lang="en-US" dirty="0" smtClean="0"/>
              <a:t>to deal with</a:t>
            </a:r>
          </a:p>
          <a:p>
            <a:r>
              <a:rPr lang="en-US" dirty="0" smtClean="0"/>
              <a:t>Implementations </a:t>
            </a:r>
            <a:r>
              <a:rPr lang="en-US" dirty="0" smtClean="0"/>
              <a:t>of Floyd-Hoare verifiers for real languages still an art, who few master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95256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13159</TotalTime>
  <Words>1968</Words>
  <Application>Microsoft Office PowerPoint</Application>
  <PresentationFormat>On-screen Show (4:3)</PresentationFormat>
  <Paragraphs>277</Paragraphs>
  <Slides>45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6" baseType="lpstr">
      <vt:lpstr>Office Theme</vt:lpstr>
      <vt:lpstr>K and Matching Logic</vt:lpstr>
      <vt:lpstr>Question</vt:lpstr>
      <vt:lpstr>Current State-of-the-Art in Program Analysis and Verification</vt:lpstr>
      <vt:lpstr>Example of C Program</vt:lpstr>
      <vt:lpstr>A Formal Semantics Manifesto</vt:lpstr>
      <vt:lpstr>Motivation and Goal</vt:lpstr>
      <vt:lpstr>Minimal Requirements for an Ideal Language Semantic Framework</vt:lpstr>
      <vt:lpstr>- Conventional Semantic Approaches -  - Advantages and Limitations –   Chronologically</vt:lpstr>
      <vt:lpstr>- 1969: Floyd-Hoare Logic -</vt:lpstr>
      <vt:lpstr>- 1971: Denotational Semantics -</vt:lpstr>
      <vt:lpstr>- 1981: Operational Semantics -</vt:lpstr>
      <vt:lpstr>Towards a Better Semantic Approach</vt:lpstr>
      <vt:lpstr>Starting Point: Rewriting Logic</vt:lpstr>
      <vt:lpstr>Rewriting Logic Semantics Project</vt:lpstr>
      <vt:lpstr>The K Framework k-framework.org</vt:lpstr>
      <vt:lpstr>Complete K Definition of KernelC</vt:lpstr>
      <vt:lpstr>Complete K Definition of KernelC</vt:lpstr>
      <vt:lpstr>Complete K Definition of KernelC</vt:lpstr>
      <vt:lpstr>Complete K Definition of KernelC</vt:lpstr>
      <vt:lpstr>K Semantics are Useful</vt:lpstr>
      <vt:lpstr>Medium-Size K Definition</vt:lpstr>
      <vt:lpstr>K Scales</vt:lpstr>
      <vt:lpstr>The K Configuration of C</vt:lpstr>
      <vt:lpstr>Statistics for the C definition</vt:lpstr>
      <vt:lpstr>Matching Logic Verification = Rewriting (language semantics) + [FOL] (configuration reasoning) + Proof Rules (behavior reasoning)</vt:lpstr>
      <vt:lpstr>Matching Logic</vt:lpstr>
      <vt:lpstr>Examples of Patterns</vt:lpstr>
      <vt:lpstr>More Formally: Configurations</vt:lpstr>
      <vt:lpstr>More Formally: Patterns</vt:lpstr>
      <vt:lpstr>More Formally: Reasoning</vt:lpstr>
      <vt:lpstr>Matching Logic vs. Separation Logic</vt:lpstr>
      <vt:lpstr>Matching Logic as a Program Logic</vt:lpstr>
      <vt:lpstr>Example – Swapping Values</vt:lpstr>
      <vt:lpstr>Example – Reversing a list</vt:lpstr>
      <vt:lpstr>Partial Correctness</vt:lpstr>
      <vt:lpstr>More Formally: Matching Logic Rewriting</vt:lpstr>
      <vt:lpstr>More Formally: Proof System I</vt:lpstr>
      <vt:lpstr>More Formally: Proof System II</vt:lpstr>
      <vt:lpstr>More Formally: Proof System III</vt:lpstr>
      <vt:lpstr>More Formally: Proof System IV</vt:lpstr>
      <vt:lpstr>More Formally: Proof System V</vt:lpstr>
      <vt:lpstr>Fact</vt:lpstr>
      <vt:lpstr>Theorem</vt:lpstr>
      <vt:lpstr>MatchC</vt:lpstr>
      <vt:lpstr>Conclusions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Matching Logic</dc:title>
  <dc:creator>Luta</dc:creator>
  <cp:lastModifiedBy>Grigore</cp:lastModifiedBy>
  <cp:revision>390</cp:revision>
  <dcterms:created xsi:type="dcterms:W3CDTF">2006-08-16T00:00:00Z</dcterms:created>
  <dcterms:modified xsi:type="dcterms:W3CDTF">2011-10-15T18:29:34Z</dcterms:modified>
  <cp:contentStatus/>
</cp:coreProperties>
</file>